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63" r:id="rId6"/>
    <p:sldId id="261" r:id="rId7"/>
    <p:sldId id="264" r:id="rId8"/>
    <p:sldId id="260" r:id="rId9"/>
    <p:sldId id="256" r:id="rId10"/>
    <p:sldId id="257" r:id="rId11"/>
    <p:sldId id="258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-45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57C3CAA-5F0D-4993-BAE0-E6EFC676CD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E435A259-60E8-4202-BEE4-BA0A86B80F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FC9EEBAB-76F4-4BA2-A260-4A2D74D83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95EF-D544-4EBA-BFED-70A17BADB87D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C8DCD69A-2472-4B0C-BBA7-33EC921B1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CABE7EED-DD41-4441-BD63-1CDC035A2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5188-255E-44C1-865E-07D5CEAB75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457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759942E-C0CA-4370-9162-538DADFB5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2ED9383B-9720-448F-9313-1FDDD088C2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FF4545E3-7D7E-4839-914E-E760B5D60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95EF-D544-4EBA-BFED-70A17BADB87D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A53C1EC9-20CE-470C-BF36-A0FDFC46B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438700D1-64C6-46A5-8BCA-E0D708B40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5188-255E-44C1-865E-07D5CEAB75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3095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8D36D9BD-1D01-4AFF-B8C8-713B53121D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54878731-FC86-42EB-9496-58DDF46B12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64B29A17-6A1D-4012-A327-C3195F7DA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95EF-D544-4EBA-BFED-70A17BADB87D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7F82E32C-F8D2-43E1-8DF7-20C88B9AD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E26A8568-838B-4DB4-9289-D3F627F39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5188-255E-44C1-865E-07D5CEAB75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1473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CA35BFD-45DF-4FB9-8C65-2570C7B3B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B13DB5F-4686-4DF7-9F2D-B2822EC16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D67DBD2C-57B2-4040-BB54-A4FDD0915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95EF-D544-4EBA-BFED-70A17BADB87D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DCE9E64-3612-4B07-9EB0-4E74BAB31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A6E62B8C-36B5-4C7B-AB9D-5F708F18C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5188-255E-44C1-865E-07D5CEAB75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1156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D7394BB-8387-43F5-AEA9-E5FCD257C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BFC78487-3FB7-4F8A-B79E-176C57D27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8106888F-9F02-4C17-B7C4-2F277543C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95EF-D544-4EBA-BFED-70A17BADB87D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0B2156E5-09D0-492B-8181-982577D80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A0829F83-D9E9-4B8B-BC63-88EC68CC7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5188-255E-44C1-865E-07D5CEAB75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0480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A01C19E-5640-4CE4-A4B8-C33450B13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451A51E7-8F5C-43C2-91F5-44A8CCE7DE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C6636377-0C38-420F-9C3C-67A2916FF6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3299BD77-2E12-4148-AC67-DB4EBC9D5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95EF-D544-4EBA-BFED-70A17BADB87D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675EC8E2-408E-47FE-9DE9-17EC7AEC5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F613EDF2-4E75-4F8B-A417-0F24574DD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5188-255E-44C1-865E-07D5CEAB75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6049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F4A0204-ED20-4961-94E5-EAACC6472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3E8B2802-0D41-43D1-BF9C-E34564C43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4AA5838F-B050-4990-822E-AD093FEAD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9F6ADFCC-4BBC-4B2E-9F9E-0B58F86CC5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5173A735-6304-4E00-AC2F-42178392AA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AE796DBC-D3E6-4025-A566-DE3CEB6B0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95EF-D544-4EBA-BFED-70A17BADB87D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C6043956-FEDC-4B40-BA8E-13B939934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E2A242B5-5ECD-4CAB-AD5E-953743D6C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5188-255E-44C1-865E-07D5CEAB75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979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31EF8E-7C47-4624-891B-F6ED345AC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C749A0F3-CE9B-4CB5-9E13-E767CACE1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95EF-D544-4EBA-BFED-70A17BADB87D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5C602627-F6E3-4DB9-8AEE-11B0769A2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D34BDCAA-BB2D-4B23-A9DB-4492ADBF1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5188-255E-44C1-865E-07D5CEAB75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2378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70E6BF7F-EE17-410C-B1E7-604DD894F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95EF-D544-4EBA-BFED-70A17BADB87D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9A1ECF5C-3007-4F4B-8842-8A39AA14C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86253350-D543-487E-82F6-9278F62CD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5188-255E-44C1-865E-07D5CEAB75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2390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2EB5DAE-E80D-4AB2-ABBE-F7D13EA48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9E70ED00-3786-4D04-BAAA-F9389F44C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BAAE5DF7-EB30-4285-B16D-FF2F41DB54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51F117B6-1326-4533-8FBB-77AED9F66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95EF-D544-4EBA-BFED-70A17BADB87D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3018C3DD-680E-4475-9A82-4F3A0A417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BFCABFC8-7C15-4B10-A14B-29E1967C3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5188-255E-44C1-865E-07D5CEAB75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2074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9DF3239-DDD3-4E70-AB02-C38F02D25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631032A2-E00B-4737-825B-56BD1EB8AC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4EA17CAE-6745-4B9F-952B-5E30640D85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07E26939-3BDD-4360-B53C-A80EB9A43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95EF-D544-4EBA-BFED-70A17BADB87D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CA5F9051-4041-4A50-A1D6-F3B2C9EDE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86030394-F467-49E5-A8AC-300D0108F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5188-255E-44C1-865E-07D5CEAB75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1270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CD513CA2-4FA7-4B82-9B64-AEF3EB3B2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29C380CA-D4D1-437F-9C51-F0EC0E36B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1177703A-0149-4A8A-B579-DEA80406DA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C95EF-D544-4EBA-BFED-70A17BADB87D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38EC0DE7-1D6B-49B2-B6F2-CCE102EED4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A35C14FA-A7BF-4892-A2FA-955F9D9B75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C5188-255E-44C1-865E-07D5CEAB75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4620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fazenda.sp.gov.br/servicos/normas-contabilidade/Lists/Legislao/Attachments/16/Instru%C3%A7%C3%A3o%2002-CGE-18.pdf" TargetMode="External"/><Relationship Id="rId2" Type="http://schemas.openxmlformats.org/officeDocument/2006/relationships/hyperlink" Target="https://portal.fazenda.sp.gov.br/servicos/normas-contabilidade/Lists/Legislao/Attachments/15/Instru%C3%A7%C3%A3o%2001-CGE-18.pdf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cscc@fazenda.sp.gov.br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14156200-8572-448F-989D-0309C4E78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2004"/>
            <a:ext cx="10515600" cy="5874959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sz="6600" b="1" dirty="0"/>
              <a:t>MOVIMENTO</a:t>
            </a:r>
          </a:p>
          <a:p>
            <a:pPr marL="0" indent="0" algn="ctr">
              <a:buNone/>
            </a:pPr>
            <a:endParaRPr lang="pt-BR" sz="6600" b="1" dirty="0"/>
          </a:p>
          <a:p>
            <a:pPr marL="0" indent="0" algn="ctr">
              <a:buNone/>
            </a:pPr>
            <a:r>
              <a:rPr lang="pt-BR" sz="6600" b="1" dirty="0"/>
              <a:t>PATRIMONIAL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04413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812800" y="228600"/>
            <a:ext cx="10871200" cy="4524315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pt-BR" b="1" dirty="0">
                <a:solidFill>
                  <a:srgbClr val="FF0000"/>
                </a:solidFill>
              </a:rPr>
              <a:t>OBJETIVOS</a:t>
            </a:r>
            <a:r>
              <a:rPr lang="pt-BR" dirty="0"/>
              <a:t>: art. 2°</a:t>
            </a:r>
          </a:p>
          <a:p>
            <a:pPr>
              <a:defRPr/>
            </a:pPr>
            <a:r>
              <a:rPr lang="pt-BR" dirty="0"/>
              <a:t> </a:t>
            </a:r>
          </a:p>
          <a:p>
            <a:pPr>
              <a:defRPr/>
            </a:pPr>
            <a:r>
              <a:rPr lang="pt-BR" dirty="0"/>
              <a:t>I – estabelecer </a:t>
            </a:r>
            <a:r>
              <a:rPr lang="pt-BR" b="1" dirty="0"/>
              <a:t>DIRETRIZES</a:t>
            </a:r>
            <a:r>
              <a:rPr lang="pt-BR" dirty="0"/>
              <a:t>, normas e critérios para a </a:t>
            </a:r>
            <a:r>
              <a:rPr lang="pt-BR" b="1" dirty="0"/>
              <a:t>GESTÃO PATRIMONIAL</a:t>
            </a:r>
            <a:r>
              <a:rPr lang="pt-BR" dirty="0"/>
              <a:t>; </a:t>
            </a:r>
          </a:p>
          <a:p>
            <a:pPr>
              <a:defRPr/>
            </a:pPr>
            <a:endParaRPr lang="pt-BR" dirty="0"/>
          </a:p>
          <a:p>
            <a:pPr>
              <a:defRPr/>
            </a:pPr>
            <a:r>
              <a:rPr lang="pt-BR" dirty="0"/>
              <a:t>II – subsidiar o processo de </a:t>
            </a:r>
            <a:r>
              <a:rPr lang="pt-BR" b="1" dirty="0"/>
              <a:t>TOMADA DE DECISÕES</a:t>
            </a:r>
            <a:r>
              <a:rPr lang="pt-BR" dirty="0"/>
              <a:t>, </a:t>
            </a:r>
          </a:p>
          <a:p>
            <a:pPr>
              <a:defRPr/>
            </a:pPr>
            <a:endParaRPr lang="pt-BR" dirty="0"/>
          </a:p>
          <a:p>
            <a:pPr>
              <a:defRPr/>
            </a:pPr>
            <a:r>
              <a:rPr lang="pt-BR" dirty="0"/>
              <a:t>III - </a:t>
            </a:r>
            <a:r>
              <a:rPr lang="pt-BR" b="1" dirty="0"/>
              <a:t>COORDENAR</a:t>
            </a:r>
            <a:r>
              <a:rPr lang="pt-BR" dirty="0"/>
              <a:t> a atuação dos órgãos e entidades estaduais com atribuições relacionadas ao patrimônio mobiliário; </a:t>
            </a:r>
          </a:p>
          <a:p>
            <a:pPr>
              <a:defRPr/>
            </a:pPr>
            <a:endParaRPr lang="pt-BR" dirty="0"/>
          </a:p>
          <a:p>
            <a:pPr>
              <a:defRPr/>
            </a:pPr>
            <a:r>
              <a:rPr lang="pt-BR" dirty="0"/>
              <a:t>IV – gerar estudos, pesquisas e </a:t>
            </a:r>
            <a:r>
              <a:rPr lang="pt-BR" b="1" dirty="0"/>
              <a:t>ANÁLISES</a:t>
            </a:r>
            <a:r>
              <a:rPr lang="pt-BR" dirty="0"/>
              <a:t> de interesse para a área patrimonial; </a:t>
            </a:r>
          </a:p>
          <a:p>
            <a:pPr>
              <a:defRPr/>
            </a:pPr>
            <a:endParaRPr lang="pt-BR" dirty="0"/>
          </a:p>
          <a:p>
            <a:pPr>
              <a:defRPr/>
            </a:pPr>
            <a:r>
              <a:rPr lang="pt-BR" dirty="0"/>
              <a:t>V – formar e </a:t>
            </a:r>
            <a:r>
              <a:rPr lang="pt-BR" b="1" dirty="0"/>
              <a:t>CAPACITAR</a:t>
            </a:r>
            <a:r>
              <a:rPr lang="pt-BR" dirty="0"/>
              <a:t> servidores para atuação na área patrimonial mobiliária e de estoques e na área gerencial; </a:t>
            </a:r>
          </a:p>
          <a:p>
            <a:pPr>
              <a:defRPr/>
            </a:pPr>
            <a:endParaRPr lang="pt-BR" dirty="0"/>
          </a:p>
          <a:p>
            <a:pPr>
              <a:defRPr/>
            </a:pPr>
            <a:r>
              <a:rPr lang="pt-BR" dirty="0"/>
              <a:t>VI – gerar </a:t>
            </a:r>
            <a:r>
              <a:rPr lang="pt-BR" b="1" dirty="0"/>
              <a:t>INFORMAÇÕES</a:t>
            </a:r>
            <a:r>
              <a:rPr lang="pt-BR" dirty="0"/>
              <a:t> sobre a situação patrimonial mobiliária e de estoques</a:t>
            </a:r>
          </a:p>
          <a:p>
            <a:pPr>
              <a:defRPr/>
            </a:pPr>
            <a:endParaRPr lang="pt-BR" dirty="0"/>
          </a:p>
          <a:p>
            <a:pPr>
              <a:defRPr/>
            </a:pPr>
            <a:r>
              <a:rPr lang="pt-BR" dirty="0"/>
              <a:t>VII – manter a </a:t>
            </a:r>
            <a:r>
              <a:rPr lang="pt-BR" b="1" dirty="0"/>
              <a:t>BASE DE DADOS </a:t>
            </a:r>
            <a:r>
              <a:rPr lang="pt-BR" dirty="0"/>
              <a:t>dos bens mobiliários informatizada </a:t>
            </a:r>
          </a:p>
        </p:txBody>
      </p:sp>
    </p:spTree>
    <p:extLst>
      <p:ext uri="{BB962C8B-B14F-4D97-AF65-F5344CB8AC3E}">
        <p14:creationId xmlns:p14="http://schemas.microsoft.com/office/powerpoint/2010/main" val="196885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tângulo 1"/>
          <p:cNvSpPr>
            <a:spLocks noChangeArrowheads="1"/>
          </p:cNvSpPr>
          <p:nvPr/>
        </p:nvSpPr>
        <p:spPr bwMode="auto">
          <a:xfrm>
            <a:off x="711200" y="568325"/>
            <a:ext cx="10871200" cy="480131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929395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929395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92939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929395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929395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929395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929395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929395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929395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>
              <a:solidFill>
                <a:schemeClr val="tx1"/>
              </a:solidFill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1800">
                <a:solidFill>
                  <a:schemeClr val="tx1"/>
                </a:solidFill>
              </a:rPr>
              <a:t>Os </a:t>
            </a:r>
            <a:r>
              <a:rPr lang="pt-BR" altLang="pt-BR" sz="1800" b="1">
                <a:solidFill>
                  <a:schemeClr val="tx1"/>
                </a:solidFill>
              </a:rPr>
              <a:t>órgãos</a:t>
            </a:r>
            <a:r>
              <a:rPr lang="pt-BR" altLang="pt-BR" sz="1800">
                <a:solidFill>
                  <a:schemeClr val="tx1"/>
                </a:solidFill>
              </a:rPr>
              <a:t> e </a:t>
            </a:r>
            <a:r>
              <a:rPr lang="pt-BR" altLang="pt-BR" sz="1800" b="1">
                <a:solidFill>
                  <a:schemeClr val="tx1"/>
                </a:solidFill>
              </a:rPr>
              <a:t>entidades</a:t>
            </a:r>
            <a:r>
              <a:rPr lang="pt-BR" altLang="pt-BR" sz="1800">
                <a:solidFill>
                  <a:schemeClr val="tx1"/>
                </a:solidFill>
              </a:rPr>
              <a:t> da Administração Estadual Direta, Autárquica e Fundacional, através de seus setores competentes, </a:t>
            </a:r>
            <a:r>
              <a:rPr lang="pt-BR" altLang="pt-BR" sz="1800" b="1">
                <a:solidFill>
                  <a:schemeClr val="tx1"/>
                </a:solidFill>
              </a:rPr>
              <a:t>manterão base de dados </a:t>
            </a:r>
            <a:r>
              <a:rPr lang="pt-BR" altLang="pt-BR" sz="1800" b="1">
                <a:solidFill>
                  <a:srgbClr val="FF0000"/>
                </a:solidFill>
              </a:rPr>
              <a:t>informatizada</a:t>
            </a:r>
            <a:r>
              <a:rPr lang="pt-BR" altLang="pt-BR" sz="1800">
                <a:solidFill>
                  <a:schemeClr val="tx1"/>
                </a:solidFill>
              </a:rPr>
              <a:t> dos </a:t>
            </a:r>
            <a:r>
              <a:rPr lang="pt-BR" altLang="pt-BR" sz="1800" b="1">
                <a:solidFill>
                  <a:schemeClr val="tx1"/>
                </a:solidFill>
              </a:rPr>
              <a:t>bens mobiliários</a:t>
            </a:r>
            <a:r>
              <a:rPr lang="pt-BR" altLang="pt-BR" sz="1800">
                <a:solidFill>
                  <a:schemeClr val="tx1"/>
                </a:solidFill>
              </a:rPr>
              <a:t>, que deverá conter, dentre </a:t>
            </a:r>
            <a:r>
              <a:rPr lang="pt-BR" altLang="pt-BR" sz="1800" b="1">
                <a:solidFill>
                  <a:srgbClr val="FF0000"/>
                </a:solidFill>
              </a:rPr>
              <a:t>outras</a:t>
            </a:r>
            <a:r>
              <a:rPr lang="pt-BR" altLang="pt-BR" sz="1800">
                <a:solidFill>
                  <a:schemeClr val="tx1"/>
                </a:solidFill>
              </a:rPr>
              <a:t> informações: ( Art. 3°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>
                <a:solidFill>
                  <a:schemeClr val="tx1"/>
                </a:solidFill>
              </a:rPr>
              <a:t>I - a </a:t>
            </a:r>
            <a:r>
              <a:rPr lang="pt-BR" altLang="pt-BR" sz="1800" b="1">
                <a:solidFill>
                  <a:schemeClr val="tx1"/>
                </a:solidFill>
              </a:rPr>
              <a:t>identificação</a:t>
            </a:r>
            <a:r>
              <a:rPr lang="pt-BR" altLang="pt-BR" sz="1800">
                <a:solidFill>
                  <a:schemeClr val="tx1"/>
                </a:solidFill>
              </a:rPr>
              <a:t> detalhada dos bens, com suas características e            especificações; </a:t>
            </a:r>
            <a:br>
              <a:rPr lang="pt-BR" altLang="pt-BR" sz="1800">
                <a:solidFill>
                  <a:schemeClr val="tx1"/>
                </a:solidFill>
              </a:rPr>
            </a:br>
            <a:endParaRPr lang="pt-BR" altLang="pt-BR" sz="18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>
                <a:solidFill>
                  <a:schemeClr val="tx1"/>
                </a:solidFill>
              </a:rPr>
              <a:t>II - a </a:t>
            </a:r>
            <a:r>
              <a:rPr lang="pt-BR" altLang="pt-BR" sz="1800" b="1">
                <a:solidFill>
                  <a:schemeClr val="tx1"/>
                </a:solidFill>
              </a:rPr>
              <a:t>localização</a:t>
            </a:r>
            <a:r>
              <a:rPr lang="pt-BR" altLang="pt-BR" sz="1800">
                <a:solidFill>
                  <a:schemeClr val="tx1"/>
                </a:solidFill>
              </a:rPr>
              <a:t> física;</a:t>
            </a:r>
            <a:br>
              <a:rPr lang="pt-BR" altLang="pt-BR" sz="1800">
                <a:solidFill>
                  <a:schemeClr val="tx1"/>
                </a:solidFill>
              </a:rPr>
            </a:br>
            <a:r>
              <a:rPr lang="pt-BR" altLang="pt-BR" sz="1800">
                <a:solidFill>
                  <a:schemeClr val="tx1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>
                <a:solidFill>
                  <a:schemeClr val="tx1"/>
                </a:solidFill>
              </a:rPr>
              <a:t>III - o </a:t>
            </a:r>
            <a:r>
              <a:rPr lang="pt-BR" altLang="pt-BR" sz="1800" b="1">
                <a:solidFill>
                  <a:schemeClr val="tx1"/>
                </a:solidFill>
              </a:rPr>
              <a:t>número</a:t>
            </a:r>
            <a:r>
              <a:rPr lang="pt-BR" altLang="pt-BR" sz="1800">
                <a:solidFill>
                  <a:schemeClr val="tx1"/>
                </a:solidFill>
              </a:rPr>
              <a:t> de registro patrimonial; </a:t>
            </a:r>
            <a:br>
              <a:rPr lang="pt-BR" altLang="pt-BR" sz="1800">
                <a:solidFill>
                  <a:schemeClr val="tx1"/>
                </a:solidFill>
              </a:rPr>
            </a:br>
            <a:endParaRPr lang="pt-BR" altLang="pt-BR" sz="18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>
                <a:solidFill>
                  <a:schemeClr val="tx1"/>
                </a:solidFill>
              </a:rPr>
              <a:t>IV - o </a:t>
            </a:r>
            <a:r>
              <a:rPr lang="pt-BR" altLang="pt-BR" sz="1800" b="1">
                <a:solidFill>
                  <a:schemeClr val="tx1"/>
                </a:solidFill>
              </a:rPr>
              <a:t>valor</a:t>
            </a:r>
            <a:r>
              <a:rPr lang="pt-BR" altLang="pt-BR" sz="1800">
                <a:solidFill>
                  <a:schemeClr val="tx1"/>
                </a:solidFill>
              </a:rPr>
              <a:t> atualizado; </a:t>
            </a:r>
            <a:br>
              <a:rPr lang="pt-BR" altLang="pt-BR" sz="1800">
                <a:solidFill>
                  <a:schemeClr val="tx1"/>
                </a:solidFill>
              </a:rPr>
            </a:br>
            <a:endParaRPr lang="pt-BR" altLang="pt-BR" sz="18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>
                <a:solidFill>
                  <a:schemeClr val="tx1"/>
                </a:solidFill>
              </a:rPr>
              <a:t>V - o </a:t>
            </a:r>
            <a:r>
              <a:rPr lang="pt-BR" altLang="pt-BR" sz="1800" b="1">
                <a:solidFill>
                  <a:schemeClr val="tx1"/>
                </a:solidFill>
              </a:rPr>
              <a:t>nome</a:t>
            </a:r>
            <a:r>
              <a:rPr lang="pt-BR" altLang="pt-BR" sz="1800">
                <a:solidFill>
                  <a:schemeClr val="tx1"/>
                </a:solidFill>
              </a:rPr>
              <a:t> do servidor responsável pela guarda; </a:t>
            </a:r>
            <a:br>
              <a:rPr lang="pt-BR" altLang="pt-BR" sz="1800">
                <a:solidFill>
                  <a:schemeClr val="tx1"/>
                </a:solidFill>
              </a:rPr>
            </a:br>
            <a:endParaRPr lang="pt-BR" altLang="pt-BR" sz="18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>
                <a:solidFill>
                  <a:schemeClr val="tx1"/>
                </a:solidFill>
              </a:rPr>
              <a:t>VI - </a:t>
            </a:r>
            <a:r>
              <a:rPr lang="pt-BR" altLang="pt-BR" sz="1800" b="1">
                <a:solidFill>
                  <a:schemeClr val="tx1"/>
                </a:solidFill>
              </a:rPr>
              <a:t>outros</a:t>
            </a:r>
            <a:r>
              <a:rPr lang="pt-BR" altLang="pt-BR" sz="1800">
                <a:solidFill>
                  <a:schemeClr val="tx1"/>
                </a:solidFill>
              </a:rPr>
              <a:t> dados necessários à identificação do bem.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09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711200" y="568326"/>
            <a:ext cx="10871200" cy="4801314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  <a:defRPr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pt-BR" b="1" dirty="0">
                <a:solidFill>
                  <a:srgbClr val="FF0000"/>
                </a:solidFill>
              </a:rPr>
              <a:t>INTEGRAM </a:t>
            </a:r>
            <a:r>
              <a:rPr lang="pt-BR" b="1" dirty="0"/>
              <a:t>O SISTEMA DE GESTÃO PATRIMONIAL: </a:t>
            </a:r>
            <a:r>
              <a:rPr lang="pt-BR" dirty="0"/>
              <a:t>Art. 4°</a:t>
            </a:r>
          </a:p>
          <a:p>
            <a:pPr>
              <a:defRPr/>
            </a:pPr>
            <a:r>
              <a:rPr lang="pt-BR" dirty="0"/>
              <a:t> </a:t>
            </a:r>
          </a:p>
          <a:p>
            <a:pPr>
              <a:defRPr/>
            </a:pPr>
            <a:endParaRPr lang="pt-BR" dirty="0"/>
          </a:p>
          <a:p>
            <a:pPr>
              <a:defRPr/>
            </a:pPr>
            <a:r>
              <a:rPr lang="pt-BR" dirty="0"/>
              <a:t>- </a:t>
            </a:r>
            <a:r>
              <a:rPr lang="pt-BR" b="1" dirty="0"/>
              <a:t>C.G.E</a:t>
            </a:r>
            <a:r>
              <a:rPr lang="pt-BR" dirty="0"/>
              <a:t>. – Órgão </a:t>
            </a:r>
            <a:r>
              <a:rPr lang="pt-BR" b="1" dirty="0">
                <a:solidFill>
                  <a:srgbClr val="FF0000"/>
                </a:solidFill>
              </a:rPr>
              <a:t>Central</a:t>
            </a:r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r>
              <a:rPr lang="pt-BR" dirty="0"/>
              <a:t>- </a:t>
            </a:r>
            <a:r>
              <a:rPr lang="pt-BR" b="1" dirty="0"/>
              <a:t>Comitês</a:t>
            </a:r>
            <a:r>
              <a:rPr lang="pt-BR" dirty="0"/>
              <a:t> </a:t>
            </a:r>
            <a:r>
              <a:rPr lang="pt-BR" b="1" dirty="0">
                <a:solidFill>
                  <a:srgbClr val="0070C0"/>
                </a:solidFill>
              </a:rPr>
              <a:t>SETORIAIS</a:t>
            </a:r>
            <a:r>
              <a:rPr lang="pt-BR" dirty="0"/>
              <a:t> de </a:t>
            </a:r>
            <a:r>
              <a:rPr lang="pt-BR" b="1" dirty="0"/>
              <a:t>INVENTÁRIO</a:t>
            </a:r>
            <a:r>
              <a:rPr lang="pt-BR" dirty="0"/>
              <a:t> de </a:t>
            </a:r>
            <a:r>
              <a:rPr lang="pt-BR" b="1" dirty="0"/>
              <a:t>BENS MÓVEIS </a:t>
            </a:r>
            <a:r>
              <a:rPr lang="pt-BR" dirty="0"/>
              <a:t>e de </a:t>
            </a:r>
            <a:r>
              <a:rPr lang="pt-BR" b="1" dirty="0"/>
              <a:t>ESTOQUES</a:t>
            </a:r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r>
              <a:rPr lang="pt-BR" dirty="0"/>
              <a:t>- As </a:t>
            </a:r>
            <a:r>
              <a:rPr lang="pt-BR" b="1" dirty="0"/>
              <a:t>Comissões</a:t>
            </a:r>
            <a:r>
              <a:rPr lang="pt-BR" dirty="0"/>
              <a:t> </a:t>
            </a:r>
            <a:r>
              <a:rPr lang="pt-BR" b="1" dirty="0">
                <a:solidFill>
                  <a:srgbClr val="002060"/>
                </a:solidFill>
              </a:rPr>
              <a:t>SUBSETORIAIS</a:t>
            </a:r>
            <a:r>
              <a:rPr lang="pt-BR" dirty="0"/>
              <a:t> de </a:t>
            </a:r>
            <a:r>
              <a:rPr lang="pt-BR" b="1" dirty="0"/>
              <a:t>INVENTÁRIO</a:t>
            </a:r>
            <a:r>
              <a:rPr lang="pt-BR" dirty="0"/>
              <a:t> de </a:t>
            </a:r>
            <a:r>
              <a:rPr lang="pt-BR" b="1" dirty="0"/>
              <a:t>BENS MÓVEIS </a:t>
            </a:r>
            <a:r>
              <a:rPr lang="pt-BR" dirty="0"/>
              <a:t>e de </a:t>
            </a:r>
            <a:r>
              <a:rPr lang="pt-BR" b="1" dirty="0"/>
              <a:t>ESTOQUES</a:t>
            </a:r>
            <a:r>
              <a:rPr lang="pt-BR" dirty="0"/>
              <a:t>;</a:t>
            </a:r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r>
              <a:rPr lang="pt-BR" dirty="0"/>
              <a:t>- Os </a:t>
            </a:r>
            <a:r>
              <a:rPr lang="pt-BR" b="1" dirty="0"/>
              <a:t>Grupos</a:t>
            </a:r>
            <a:r>
              <a:rPr lang="pt-BR" dirty="0"/>
              <a:t> de </a:t>
            </a:r>
            <a:r>
              <a:rPr lang="pt-BR" b="1" dirty="0">
                <a:solidFill>
                  <a:srgbClr val="00B050"/>
                </a:solidFill>
              </a:rPr>
              <a:t>TRABALHO</a:t>
            </a:r>
            <a:r>
              <a:rPr lang="pt-BR" dirty="0"/>
              <a:t> instituídos nas Unidades Administrativas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5520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15636" y="76201"/>
            <a:ext cx="11471564" cy="5339923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endParaRPr lang="pt-BR" dirty="0"/>
          </a:p>
          <a:p>
            <a:pPr algn="ctr">
              <a:defRPr/>
            </a:pPr>
            <a:r>
              <a:rPr lang="pt-BR" sz="1700" b="1" dirty="0" smtClean="0"/>
              <a:t>COMITÊ </a:t>
            </a:r>
            <a:r>
              <a:rPr lang="pt-BR" sz="1700" b="1" dirty="0">
                <a:solidFill>
                  <a:srgbClr val="0070C0"/>
                </a:solidFill>
              </a:rPr>
              <a:t>SETORIAL </a:t>
            </a:r>
            <a:endParaRPr lang="pt-BR" sz="1700" b="1" dirty="0"/>
          </a:p>
          <a:p>
            <a:pPr>
              <a:defRPr/>
            </a:pPr>
            <a:r>
              <a:rPr lang="pt-BR" sz="1700" dirty="0"/>
              <a:t> 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pt-BR" sz="1700" b="1" dirty="0"/>
              <a:t>Em cada Secretaria, Autarquia, Fundação e na P.G.E.     ( art. 5° )</a:t>
            </a:r>
          </a:p>
          <a:p>
            <a:pPr>
              <a:defRPr/>
            </a:pPr>
            <a:endParaRPr lang="pt-BR" sz="1700" dirty="0"/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pt-BR" sz="1700" b="1" dirty="0">
                <a:solidFill>
                  <a:srgbClr val="FF0000"/>
                </a:solidFill>
              </a:rPr>
              <a:t>Mínimo</a:t>
            </a:r>
            <a:r>
              <a:rPr lang="pt-BR" sz="1700" dirty="0"/>
              <a:t> </a:t>
            </a:r>
            <a:r>
              <a:rPr lang="pt-BR" sz="1700" b="1" dirty="0"/>
              <a:t>3</a:t>
            </a:r>
            <a:r>
              <a:rPr lang="pt-BR" sz="1700" dirty="0"/>
              <a:t> servidores </a:t>
            </a:r>
            <a:r>
              <a:rPr lang="pt-BR" sz="1700" b="1" dirty="0"/>
              <a:t>EFETIVOS</a:t>
            </a:r>
            <a:r>
              <a:rPr lang="pt-BR" sz="1700" dirty="0"/>
              <a:t> designados pelo dirigente máximo</a:t>
            </a:r>
          </a:p>
          <a:p>
            <a:pPr>
              <a:defRPr/>
            </a:pPr>
            <a:endParaRPr lang="pt-BR" sz="1700" dirty="0"/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pt-BR" sz="1700" b="1" dirty="0"/>
              <a:t>Atribuições</a:t>
            </a:r>
            <a:r>
              <a:rPr lang="pt-BR" sz="1700" dirty="0"/>
              <a:t>:         ( art. 6° )</a:t>
            </a:r>
          </a:p>
          <a:p>
            <a:pPr>
              <a:defRPr/>
            </a:pPr>
            <a:endParaRPr lang="pt-BR" sz="1700" dirty="0"/>
          </a:p>
          <a:p>
            <a:pPr>
              <a:defRPr/>
            </a:pPr>
            <a:r>
              <a:rPr lang="pt-BR" sz="1700" dirty="0"/>
              <a:t>	1. Estabelecer </a:t>
            </a:r>
            <a:r>
              <a:rPr lang="pt-BR" sz="1700" b="1" dirty="0"/>
              <a:t>Diretrizes</a:t>
            </a:r>
            <a:r>
              <a:rPr lang="pt-BR" sz="1700" dirty="0"/>
              <a:t> de inventário para as </a:t>
            </a:r>
            <a:r>
              <a:rPr lang="pt-BR" sz="1700" dirty="0" err="1"/>
              <a:t>U.G.Es</a:t>
            </a:r>
            <a:r>
              <a:rPr lang="pt-BR" sz="1700" dirty="0"/>
              <a:t>.</a:t>
            </a:r>
          </a:p>
          <a:p>
            <a:pPr>
              <a:defRPr/>
            </a:pPr>
            <a:r>
              <a:rPr lang="pt-BR" sz="1700" dirty="0"/>
              <a:t>	</a:t>
            </a:r>
          </a:p>
          <a:p>
            <a:pPr>
              <a:defRPr/>
            </a:pPr>
            <a:r>
              <a:rPr lang="pt-BR" sz="1700" dirty="0"/>
              <a:t>	2. </a:t>
            </a:r>
            <a:r>
              <a:rPr lang="pt-BR" sz="1700" b="1" dirty="0"/>
              <a:t>Programar</a:t>
            </a:r>
            <a:r>
              <a:rPr lang="pt-BR" sz="1700" dirty="0"/>
              <a:t>, coordenar, orientar, controlar e fiscalizar o 	levantamento do inventário das </a:t>
            </a:r>
            <a:r>
              <a:rPr lang="pt-BR" sz="1700" b="1" dirty="0" err="1"/>
              <a:t>U.G.Es</a:t>
            </a:r>
            <a:r>
              <a:rPr lang="pt-BR" sz="1700" b="1" dirty="0"/>
              <a:t>.</a:t>
            </a:r>
          </a:p>
          <a:p>
            <a:pPr>
              <a:defRPr/>
            </a:pPr>
            <a:r>
              <a:rPr lang="pt-BR" sz="1700" dirty="0"/>
              <a:t>	</a:t>
            </a:r>
          </a:p>
          <a:p>
            <a:pPr>
              <a:defRPr/>
            </a:pPr>
            <a:r>
              <a:rPr lang="pt-BR" sz="1700" dirty="0"/>
              <a:t>	3. Determinar as </a:t>
            </a:r>
            <a:r>
              <a:rPr lang="pt-BR" sz="1700" b="1" dirty="0"/>
              <a:t>CORREÇÕES</a:t>
            </a:r>
            <a:r>
              <a:rPr lang="pt-BR" sz="1700" dirty="0"/>
              <a:t> necessárias</a:t>
            </a:r>
          </a:p>
          <a:p>
            <a:pPr>
              <a:defRPr/>
            </a:pPr>
            <a:r>
              <a:rPr lang="pt-BR" sz="1700" dirty="0"/>
              <a:t>	</a:t>
            </a:r>
          </a:p>
          <a:p>
            <a:pPr>
              <a:defRPr/>
            </a:pPr>
            <a:r>
              <a:rPr lang="pt-BR" sz="1700" dirty="0"/>
              <a:t>	4. </a:t>
            </a:r>
            <a:r>
              <a:rPr lang="pt-BR" sz="1700" b="1" dirty="0"/>
              <a:t>DIVULGAR</a:t>
            </a:r>
            <a:r>
              <a:rPr lang="pt-BR" sz="1700" dirty="0"/>
              <a:t> normas para as </a:t>
            </a:r>
            <a:r>
              <a:rPr lang="pt-BR" sz="1700" b="1" dirty="0" err="1"/>
              <a:t>U.G.Es</a:t>
            </a:r>
            <a:r>
              <a:rPr lang="pt-BR" sz="1700" b="1" dirty="0"/>
              <a:t>.</a:t>
            </a:r>
          </a:p>
          <a:p>
            <a:pPr>
              <a:defRPr/>
            </a:pPr>
            <a:r>
              <a:rPr lang="pt-BR" sz="1700" dirty="0"/>
              <a:t>	</a:t>
            </a:r>
          </a:p>
          <a:p>
            <a:pPr>
              <a:defRPr/>
            </a:pPr>
            <a:r>
              <a:rPr lang="pt-BR" sz="1700" dirty="0"/>
              <a:t>	5. Zelar pela </a:t>
            </a:r>
            <a:r>
              <a:rPr lang="pt-BR" sz="1700" b="1" dirty="0"/>
              <a:t>MELHORIA CONTÍNUA </a:t>
            </a:r>
            <a:r>
              <a:rPr lang="pt-BR" sz="1700" dirty="0"/>
              <a:t>da base de dados</a:t>
            </a:r>
          </a:p>
          <a:p>
            <a:pPr>
              <a:defRPr/>
            </a:pPr>
            <a:r>
              <a:rPr lang="pt-BR" sz="1700" dirty="0"/>
              <a:t>	</a:t>
            </a:r>
          </a:p>
          <a:p>
            <a:pPr>
              <a:defRPr/>
            </a:pPr>
            <a:r>
              <a:rPr lang="pt-BR" sz="1700" dirty="0"/>
              <a:t>	6. </a:t>
            </a:r>
            <a:r>
              <a:rPr lang="pt-BR" sz="1700" b="1" dirty="0"/>
              <a:t>REPRESENTAR</a:t>
            </a:r>
            <a:r>
              <a:rPr lang="pt-BR" sz="1700" dirty="0"/>
              <a:t> as </a:t>
            </a:r>
            <a:r>
              <a:rPr lang="pt-BR" sz="1700" dirty="0" err="1"/>
              <a:t>U.G.Es</a:t>
            </a:r>
            <a:r>
              <a:rPr lang="pt-BR" sz="1700" dirty="0"/>
              <a:t>. junto à </a:t>
            </a:r>
            <a:r>
              <a:rPr lang="pt-BR" sz="1700" b="1" dirty="0"/>
              <a:t>C.G.E.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0825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774700" y="914400"/>
            <a:ext cx="10871200" cy="517064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1650" b="1" dirty="0"/>
              <a:t>COMISSÃO </a:t>
            </a:r>
            <a:r>
              <a:rPr lang="pt-BR" sz="1650" b="1" dirty="0">
                <a:solidFill>
                  <a:srgbClr val="002060"/>
                </a:solidFill>
              </a:rPr>
              <a:t>SUBSETORIAL</a:t>
            </a:r>
            <a:r>
              <a:rPr lang="pt-BR" sz="1650" b="1" dirty="0"/>
              <a:t> </a:t>
            </a:r>
            <a:r>
              <a:rPr lang="pt-BR" sz="1650" dirty="0"/>
              <a:t> ( Art. 7° )</a:t>
            </a:r>
          </a:p>
          <a:p>
            <a:pPr>
              <a:defRPr/>
            </a:pPr>
            <a:endParaRPr lang="pt-BR" sz="1650" b="1" dirty="0"/>
          </a:p>
          <a:p>
            <a:pPr>
              <a:defRPr/>
            </a:pPr>
            <a:r>
              <a:rPr lang="pt-BR" sz="1650" b="1" dirty="0"/>
              <a:t>Em cada </a:t>
            </a:r>
            <a:r>
              <a:rPr lang="pt-BR" sz="1650" b="1" dirty="0">
                <a:solidFill>
                  <a:srgbClr val="FF0000"/>
                </a:solidFill>
              </a:rPr>
              <a:t>U.G.E</a:t>
            </a:r>
            <a:r>
              <a:rPr lang="pt-BR" sz="1650" b="1" dirty="0"/>
              <a:t>.</a:t>
            </a:r>
          </a:p>
          <a:p>
            <a:pPr>
              <a:defRPr/>
            </a:pPr>
            <a:endParaRPr lang="pt-BR" sz="1650" b="1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t-BR" sz="1650" b="1" dirty="0">
                <a:solidFill>
                  <a:srgbClr val="FF0000"/>
                </a:solidFill>
              </a:rPr>
              <a:t>MÍNIMO</a:t>
            </a:r>
            <a:r>
              <a:rPr lang="pt-BR" sz="1650" dirty="0"/>
              <a:t> de </a:t>
            </a:r>
            <a:r>
              <a:rPr lang="pt-BR" sz="1650" b="1" dirty="0"/>
              <a:t>3</a:t>
            </a:r>
            <a:r>
              <a:rPr lang="pt-BR" sz="1650" dirty="0"/>
              <a:t> servidores </a:t>
            </a:r>
            <a:r>
              <a:rPr lang="pt-BR" sz="1650" b="1" dirty="0"/>
              <a:t>EFETIVOS</a:t>
            </a:r>
            <a:r>
              <a:rPr lang="pt-BR" sz="1650" dirty="0"/>
              <a:t> designados pelo dirigente da U.G.E.</a:t>
            </a:r>
          </a:p>
          <a:p>
            <a:pPr>
              <a:defRPr/>
            </a:pPr>
            <a:r>
              <a:rPr lang="pt-BR" sz="1650" dirty="0"/>
              <a:t>     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pt-BR" sz="1650" b="1" dirty="0"/>
              <a:t>Atribuições</a:t>
            </a:r>
            <a:r>
              <a:rPr lang="pt-BR" sz="1650" dirty="0"/>
              <a:t>: ( art. 8° )</a:t>
            </a:r>
          </a:p>
          <a:p>
            <a:pPr>
              <a:defRPr/>
            </a:pPr>
            <a:endParaRPr lang="pt-BR" sz="1650" dirty="0"/>
          </a:p>
          <a:p>
            <a:pPr>
              <a:defRPr/>
            </a:pPr>
            <a:r>
              <a:rPr lang="pt-BR" sz="1650" dirty="0"/>
              <a:t>	1. </a:t>
            </a:r>
            <a:r>
              <a:rPr lang="pt-BR" sz="1650" b="1" dirty="0"/>
              <a:t>Orientar</a:t>
            </a:r>
            <a:r>
              <a:rPr lang="pt-BR" sz="1650" dirty="0"/>
              <a:t> as Unidades Administrativas sobre a </a:t>
            </a:r>
            <a:r>
              <a:rPr lang="pt-BR" sz="1650" b="1" dirty="0"/>
              <a:t>elaboração</a:t>
            </a:r>
            <a:r>
              <a:rPr lang="pt-BR" sz="1650" dirty="0"/>
              <a:t> do seus inventários;</a:t>
            </a:r>
          </a:p>
          <a:p>
            <a:pPr lvl="1">
              <a:defRPr/>
            </a:pPr>
            <a:r>
              <a:rPr lang="pt-BR" sz="1650" b="1" dirty="0"/>
              <a:t>	</a:t>
            </a:r>
            <a:r>
              <a:rPr lang="pt-BR" sz="1650" dirty="0"/>
              <a:t>2.</a:t>
            </a:r>
            <a:r>
              <a:rPr lang="pt-BR" sz="1650" b="1" dirty="0"/>
              <a:t> Dotar</a:t>
            </a:r>
            <a:r>
              <a:rPr lang="pt-BR" sz="1650" dirty="0"/>
              <a:t> as </a:t>
            </a:r>
            <a:r>
              <a:rPr lang="pt-BR" sz="1650" dirty="0" err="1"/>
              <a:t>U.As</a:t>
            </a:r>
            <a:r>
              <a:rPr lang="pt-BR" sz="1650" dirty="0"/>
              <a:t>. de </a:t>
            </a:r>
            <a:r>
              <a:rPr lang="pt-BR" sz="1650" b="1" dirty="0"/>
              <a:t>recursos humanos </a:t>
            </a:r>
            <a:r>
              <a:rPr lang="pt-BR" sz="1650" dirty="0"/>
              <a:t>para elaboração do inventário;</a:t>
            </a:r>
          </a:p>
          <a:p>
            <a:pPr lvl="2">
              <a:defRPr/>
            </a:pPr>
            <a:r>
              <a:rPr lang="pt-BR" sz="1650" dirty="0"/>
              <a:t>3.</a:t>
            </a:r>
            <a:r>
              <a:rPr lang="pt-BR" sz="1650" b="1" dirty="0"/>
              <a:t> Consolidar</a:t>
            </a:r>
            <a:r>
              <a:rPr lang="pt-BR" sz="1650" dirty="0"/>
              <a:t> informações do patrimônio na U.G.E.;</a:t>
            </a:r>
          </a:p>
          <a:p>
            <a:pPr>
              <a:defRPr/>
            </a:pPr>
            <a:r>
              <a:rPr lang="pt-BR" sz="1650" b="1" dirty="0"/>
              <a:t>	</a:t>
            </a:r>
            <a:r>
              <a:rPr lang="pt-BR" sz="1650" dirty="0"/>
              <a:t>4.</a:t>
            </a:r>
            <a:r>
              <a:rPr lang="pt-BR" sz="1650" b="1" dirty="0"/>
              <a:t> Emitir</a:t>
            </a:r>
            <a:r>
              <a:rPr lang="pt-BR" sz="1650" dirty="0"/>
              <a:t> relatório conclusivo sobre o inventario;</a:t>
            </a:r>
          </a:p>
          <a:p>
            <a:pPr>
              <a:defRPr/>
            </a:pPr>
            <a:r>
              <a:rPr lang="pt-BR" sz="1650" b="1" dirty="0"/>
              <a:t>	</a:t>
            </a:r>
            <a:r>
              <a:rPr lang="pt-BR" sz="1650" dirty="0"/>
              <a:t>5.</a:t>
            </a:r>
            <a:r>
              <a:rPr lang="pt-BR" sz="1650" b="1" dirty="0"/>
              <a:t> Indicar</a:t>
            </a:r>
            <a:r>
              <a:rPr lang="pt-BR" sz="1650" dirty="0"/>
              <a:t> providências para regularização contábil;</a:t>
            </a:r>
          </a:p>
          <a:p>
            <a:pPr>
              <a:defRPr/>
            </a:pPr>
            <a:r>
              <a:rPr lang="pt-BR" sz="1650" dirty="0"/>
              <a:t>	6. Efetuar </a:t>
            </a:r>
            <a:r>
              <a:rPr lang="pt-BR" sz="1650" b="1" dirty="0"/>
              <a:t>ajustes necessários </a:t>
            </a:r>
            <a:r>
              <a:rPr lang="pt-BR" sz="1650" dirty="0"/>
              <a:t>nos registros contábeis;</a:t>
            </a:r>
          </a:p>
          <a:p>
            <a:pPr>
              <a:defRPr/>
            </a:pPr>
            <a:endParaRPr lang="pt-BR" sz="1650" dirty="0"/>
          </a:p>
          <a:p>
            <a:pPr marL="285750" indent="-285750">
              <a:buFont typeface="Wingdings"/>
              <a:buChar char="Ø"/>
              <a:defRPr/>
            </a:pPr>
            <a:r>
              <a:rPr lang="pt-BR" sz="1650" dirty="0"/>
              <a:t>Com autorização do </a:t>
            </a:r>
            <a:r>
              <a:rPr lang="pt-BR" sz="1650" b="1" dirty="0"/>
              <a:t>Ordenador de Despesa</a:t>
            </a:r>
            <a:r>
              <a:rPr lang="pt-BR" sz="1650" dirty="0"/>
              <a:t>, tomará as seguintes providências: </a:t>
            </a:r>
          </a:p>
          <a:p>
            <a:pPr>
              <a:defRPr/>
            </a:pPr>
            <a:r>
              <a:rPr lang="pt-BR" sz="1650" b="1" dirty="0"/>
              <a:t>                                 </a:t>
            </a:r>
            <a:r>
              <a:rPr lang="pt-BR" sz="1650" dirty="0"/>
              <a:t>( art. 9º 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t-BR" sz="1650" b="1" dirty="0"/>
              <a:t>Remanejamento</a:t>
            </a:r>
            <a:r>
              <a:rPr lang="pt-BR" sz="1650" dirty="0"/>
              <a:t> de bens </a:t>
            </a:r>
            <a:r>
              <a:rPr lang="pt-BR" sz="1650" b="1" dirty="0"/>
              <a:t>inservíveis</a:t>
            </a:r>
            <a:r>
              <a:rPr lang="pt-BR" sz="1650" dirty="0"/>
              <a:t> e Medidas </a:t>
            </a:r>
            <a:r>
              <a:rPr lang="pt-BR" sz="1650" b="1" dirty="0"/>
              <a:t>Administrativas</a:t>
            </a:r>
            <a:r>
              <a:rPr lang="pt-BR" sz="1650" dirty="0"/>
              <a:t> para apuração de responsabilidade no </a:t>
            </a:r>
            <a:r>
              <a:rPr lang="pt-BR" sz="1650" b="1" dirty="0"/>
              <a:t>extravio</a:t>
            </a:r>
            <a:r>
              <a:rPr lang="pt-BR" sz="1650" dirty="0"/>
              <a:t> de bens.</a:t>
            </a:r>
          </a:p>
          <a:p>
            <a:pPr>
              <a:defRPr/>
            </a:pPr>
            <a:r>
              <a:rPr lang="pt-BR" sz="1650" dirty="0"/>
              <a:t>                                 ( art. 10 )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t-BR" sz="1650" b="1" dirty="0"/>
              <a:t>Conciliar</a:t>
            </a:r>
            <a:r>
              <a:rPr lang="pt-BR" sz="1650" dirty="0"/>
              <a:t> e Emitir relatório de inventário e, a seguir, efetuar os </a:t>
            </a:r>
            <a:r>
              <a:rPr lang="pt-BR" sz="1650" b="1" dirty="0"/>
              <a:t>ajustes contábeis</a:t>
            </a:r>
            <a:r>
              <a:rPr lang="pt-BR" sz="165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836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812800" y="455613"/>
            <a:ext cx="11277600" cy="4185761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1600" b="1" dirty="0"/>
              <a:t>GRUPO DE </a:t>
            </a:r>
            <a:r>
              <a:rPr lang="pt-BR" sz="1600" b="1" dirty="0">
                <a:solidFill>
                  <a:srgbClr val="00B050"/>
                </a:solidFill>
              </a:rPr>
              <a:t>TRABALHO  </a:t>
            </a:r>
            <a:r>
              <a:rPr lang="pt-BR" sz="1600" dirty="0"/>
              <a:t>( art. 11 )</a:t>
            </a:r>
          </a:p>
          <a:p>
            <a:pPr>
              <a:defRPr/>
            </a:pPr>
            <a:r>
              <a:rPr lang="pt-BR" sz="1600" b="1" dirty="0"/>
              <a:t>Em cada </a:t>
            </a:r>
            <a:r>
              <a:rPr lang="pt-BR" sz="1600" b="1" dirty="0">
                <a:solidFill>
                  <a:srgbClr val="FF0000"/>
                </a:solidFill>
              </a:rPr>
              <a:t>Unidade Administrativa</a:t>
            </a:r>
          </a:p>
          <a:p>
            <a:pPr>
              <a:defRPr/>
            </a:pPr>
            <a:endParaRPr lang="pt-BR" sz="1600" b="1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t-BR" sz="1600" dirty="0"/>
              <a:t>Constituída</a:t>
            </a:r>
            <a:r>
              <a:rPr lang="pt-BR" sz="1600" dirty="0">
                <a:solidFill>
                  <a:srgbClr val="FF0000"/>
                </a:solidFill>
              </a:rPr>
              <a:t> </a:t>
            </a:r>
            <a:r>
              <a:rPr lang="pt-BR" sz="1600" dirty="0"/>
              <a:t>por</a:t>
            </a:r>
            <a:r>
              <a:rPr lang="pt-BR" sz="1600" dirty="0">
                <a:solidFill>
                  <a:srgbClr val="FF0000"/>
                </a:solidFill>
              </a:rPr>
              <a:t> </a:t>
            </a:r>
            <a:r>
              <a:rPr lang="pt-BR" sz="1600" b="1" dirty="0">
                <a:solidFill>
                  <a:srgbClr val="FF0000"/>
                </a:solidFill>
              </a:rPr>
              <a:t>SERVIDORES</a:t>
            </a:r>
            <a:r>
              <a:rPr lang="pt-BR" sz="1600" dirty="0">
                <a:solidFill>
                  <a:srgbClr val="FF0000"/>
                </a:solidFill>
              </a:rPr>
              <a:t> </a:t>
            </a:r>
            <a:r>
              <a:rPr lang="pt-BR" sz="1600" dirty="0"/>
              <a:t>em exercício designados pelo Diretor</a:t>
            </a:r>
          </a:p>
          <a:p>
            <a:pPr>
              <a:defRPr/>
            </a:pPr>
            <a:endParaRPr lang="pt-BR" sz="1600" dirty="0"/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pt-BR" sz="1600" b="1" dirty="0"/>
              <a:t>Atribuições</a:t>
            </a:r>
            <a:r>
              <a:rPr lang="pt-BR" sz="1600" dirty="0"/>
              <a:t>:   ( art. 12 )</a:t>
            </a:r>
          </a:p>
          <a:p>
            <a:pPr>
              <a:defRPr/>
            </a:pPr>
            <a:r>
              <a:rPr lang="pt-BR" sz="1600" dirty="0"/>
              <a:t>	</a:t>
            </a:r>
            <a:r>
              <a:rPr lang="pt-BR" sz="1400" dirty="0"/>
              <a:t>1. Efetuar o </a:t>
            </a:r>
            <a:r>
              <a:rPr lang="pt-BR" sz="1400" b="1" dirty="0"/>
              <a:t>LEVANTAMENTO</a:t>
            </a:r>
            <a:r>
              <a:rPr lang="pt-BR" sz="1400" dirty="0"/>
              <a:t> detalhado e minucioso de todos os bens móveis da unidade,   elaborando ou atualizando o Inventário Geral;</a:t>
            </a:r>
          </a:p>
          <a:p>
            <a:pPr lvl="2">
              <a:defRPr/>
            </a:pPr>
            <a:r>
              <a:rPr lang="pt-BR" sz="1400" dirty="0"/>
              <a:t>2. </a:t>
            </a:r>
            <a:r>
              <a:rPr lang="pt-BR" sz="1400" b="1" dirty="0"/>
              <a:t>CONSTATAR</a:t>
            </a:r>
            <a:r>
              <a:rPr lang="pt-BR" sz="1400" dirty="0"/>
              <a:t> a localização física de todos os bens patrimoniais da unidade;</a:t>
            </a:r>
          </a:p>
          <a:p>
            <a:pPr lvl="2">
              <a:defRPr/>
            </a:pPr>
            <a:r>
              <a:rPr lang="pt-BR" sz="1400" dirty="0"/>
              <a:t>3. </a:t>
            </a:r>
            <a:r>
              <a:rPr lang="pt-BR" sz="1400" b="1" dirty="0"/>
              <a:t>AVALIAR</a:t>
            </a:r>
            <a:r>
              <a:rPr lang="pt-BR" sz="1400" dirty="0"/>
              <a:t> o estado de conservação dos bens;</a:t>
            </a:r>
          </a:p>
          <a:p>
            <a:pPr lvl="2">
              <a:defRPr/>
            </a:pPr>
            <a:r>
              <a:rPr lang="pt-BR" sz="1400" dirty="0"/>
              <a:t>4. </a:t>
            </a:r>
            <a:r>
              <a:rPr lang="pt-BR" sz="1400" b="1" dirty="0"/>
              <a:t>CLASSIFICAR</a:t>
            </a:r>
            <a:r>
              <a:rPr lang="pt-BR" sz="1400" dirty="0"/>
              <a:t> os bens passíveis de disponibilidade; </a:t>
            </a:r>
          </a:p>
          <a:p>
            <a:pPr lvl="2" algn="just">
              <a:defRPr/>
            </a:pPr>
            <a:r>
              <a:rPr lang="pt-BR" sz="1400" dirty="0"/>
              <a:t>5. </a:t>
            </a:r>
            <a:r>
              <a:rPr lang="pt-BR" sz="1400" b="1" dirty="0"/>
              <a:t>IDENTIFICAR</a:t>
            </a:r>
            <a:r>
              <a:rPr lang="pt-BR" sz="1400" dirty="0"/>
              <a:t> os bens pertencentes a outras unidades e que ainda não foram transferidos para seus setores de controle patrimonial, bem como identificar bens permanentes eventualmente não </a:t>
            </a:r>
            <a:r>
              <a:rPr lang="pt-BR" sz="1400" dirty="0" err="1"/>
              <a:t>patrimoniados</a:t>
            </a:r>
            <a:r>
              <a:rPr lang="pt-BR" sz="1400" dirty="0"/>
              <a:t> e regularizar a situação de cada um, em conformidade com a legislação específica;</a:t>
            </a:r>
          </a:p>
          <a:p>
            <a:pPr lvl="2" algn="just">
              <a:defRPr/>
            </a:pPr>
            <a:r>
              <a:rPr lang="pt-BR" altLang="pt-BR" sz="1400" dirty="0">
                <a:solidFill>
                  <a:srgbClr val="58595B"/>
                </a:solidFill>
              </a:rPr>
              <a:t>6. </a:t>
            </a:r>
            <a:r>
              <a:rPr lang="pt-BR" altLang="pt-BR" sz="1400" b="1" dirty="0">
                <a:solidFill>
                  <a:srgbClr val="58595B"/>
                </a:solidFill>
              </a:rPr>
              <a:t>EMITIR</a:t>
            </a:r>
            <a:r>
              <a:rPr lang="pt-BR" altLang="pt-BR" sz="1400" dirty="0">
                <a:solidFill>
                  <a:srgbClr val="58595B"/>
                </a:solidFill>
              </a:rPr>
              <a:t> relatório final acerca de todo o levantamento do processo do inventário, anualmente, constando:</a:t>
            </a:r>
          </a:p>
          <a:p>
            <a:pPr lvl="2" algn="just">
              <a:defRPr/>
            </a:pPr>
            <a:r>
              <a:rPr lang="pt-BR" altLang="pt-BR" sz="1400" dirty="0">
                <a:solidFill>
                  <a:srgbClr val="58595B"/>
                </a:solidFill>
              </a:rPr>
              <a:t>a) as informações quanto aos procedimentos realizados e à situação geral do patrimônio da unidade de controle;</a:t>
            </a:r>
          </a:p>
          <a:p>
            <a:pPr lvl="2" algn="just">
              <a:defRPr/>
            </a:pPr>
            <a:r>
              <a:rPr lang="pt-BR" altLang="pt-BR" sz="1400" dirty="0">
                <a:solidFill>
                  <a:srgbClr val="58595B"/>
                </a:solidFill>
              </a:rPr>
              <a:t>b) as recomendações para corrigir as irregularidades apontadas e, se for o caso, eliminar ou reduzir o risco de ocorrência futura.</a:t>
            </a:r>
          </a:p>
          <a:p>
            <a:pPr lvl="2" algn="just">
              <a:defRPr/>
            </a:pPr>
            <a:endParaRPr lang="pt-BR" sz="1400" dirty="0"/>
          </a:p>
          <a:p>
            <a:pPr lvl="2">
              <a:defRPr/>
            </a:pP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31538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tângulo 3"/>
          <p:cNvSpPr>
            <a:spLocks noChangeArrowheads="1"/>
          </p:cNvSpPr>
          <p:nvPr/>
        </p:nvSpPr>
        <p:spPr bwMode="auto">
          <a:xfrm>
            <a:off x="800100" y="609601"/>
            <a:ext cx="10871200" cy="20313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929395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929395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92939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929395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929395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929395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929395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929395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929395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>
                <a:solidFill>
                  <a:schemeClr val="tx1"/>
                </a:solidFill>
              </a:rPr>
              <a:t>                                     ( art. 18 )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1800">
                <a:solidFill>
                  <a:schemeClr val="tx1"/>
                </a:solidFill>
              </a:rPr>
              <a:t>O </a:t>
            </a:r>
            <a:r>
              <a:rPr lang="pt-BR" altLang="pt-BR" sz="1800" b="1">
                <a:solidFill>
                  <a:schemeClr val="tx1"/>
                </a:solidFill>
              </a:rPr>
              <a:t>Departamento de Controle e Avaliação – </a:t>
            </a:r>
            <a:r>
              <a:rPr lang="pt-BR" altLang="pt-BR" sz="1800" b="1">
                <a:solidFill>
                  <a:srgbClr val="FF0000"/>
                </a:solidFill>
              </a:rPr>
              <a:t>D.C.A. </a:t>
            </a:r>
            <a:r>
              <a:rPr lang="pt-BR" altLang="pt-BR" sz="1800">
                <a:solidFill>
                  <a:schemeClr val="tx1"/>
                </a:solidFill>
              </a:rPr>
              <a:t>da Secretaria da Fazenda adotará medidas quanto à verificação do cumprimento das disposições deste decreto.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78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3"/>
          <p:cNvSpPr>
            <a:spLocks noChangeArrowheads="1"/>
          </p:cNvSpPr>
          <p:nvPr/>
        </p:nvSpPr>
        <p:spPr bwMode="auto">
          <a:xfrm>
            <a:off x="800100" y="609600"/>
            <a:ext cx="10871200" cy="310854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929395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929395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92939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929395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929395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929395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929395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929395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929395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dirty="0" smtClean="0">
              <a:solidFill>
                <a:schemeClr val="tx1"/>
              </a:solidFill>
            </a:endParaRPr>
          </a:p>
          <a:p>
            <a:pPr marL="1200150" lvl="2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pt-BR" altLang="pt-BR" sz="1600" b="1" dirty="0" smtClean="0">
                <a:solidFill>
                  <a:schemeClr val="tx1"/>
                </a:solidFill>
              </a:rPr>
              <a:t>ATRIBUIÇÕES</a:t>
            </a:r>
            <a:r>
              <a:rPr lang="pt-BR" altLang="pt-BR" sz="1600" dirty="0" smtClean="0">
                <a:solidFill>
                  <a:srgbClr val="58595B"/>
                </a:solidFill>
              </a:rPr>
              <a:t> da </a:t>
            </a:r>
            <a:r>
              <a:rPr lang="pt-BR" altLang="pt-BR" sz="1600" b="1" dirty="0" smtClean="0">
                <a:solidFill>
                  <a:srgbClr val="FF0000"/>
                </a:solidFill>
              </a:rPr>
              <a:t>C.G.E</a:t>
            </a:r>
            <a:r>
              <a:rPr lang="pt-BR" altLang="pt-BR" sz="1600" dirty="0" smtClean="0">
                <a:solidFill>
                  <a:srgbClr val="58595B"/>
                </a:solidFill>
              </a:rPr>
              <a:t>.                      </a:t>
            </a:r>
          </a:p>
          <a:p>
            <a:pPr lvl="2" eaLnBrk="1" hangingPunct="1">
              <a:spcBef>
                <a:spcPct val="0"/>
              </a:spcBef>
              <a:buFont typeface="Arial" charset="0"/>
              <a:buNone/>
              <a:defRPr/>
            </a:pPr>
            <a:endParaRPr lang="pt-BR" altLang="pt-BR" sz="1600" dirty="0" smtClean="0">
              <a:solidFill>
                <a:srgbClr val="58595B"/>
              </a:solidFill>
            </a:endParaRPr>
          </a:p>
          <a:p>
            <a:pPr lvl="2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pt-BR" altLang="pt-BR" sz="1600" dirty="0" smtClean="0">
                <a:solidFill>
                  <a:srgbClr val="58595B"/>
                </a:solidFill>
              </a:rPr>
              <a:t>            ( art. 21 )</a:t>
            </a:r>
          </a:p>
          <a:p>
            <a:pPr lvl="2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pt-BR" altLang="pt-BR" sz="1600" dirty="0" smtClean="0">
                <a:solidFill>
                  <a:srgbClr val="58595B"/>
                </a:solidFill>
              </a:rPr>
              <a:t>               </a:t>
            </a:r>
          </a:p>
          <a:p>
            <a:pPr marL="1200150" lvl="2" indent="-285750" eaLnBrk="1" hangingPunct="1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pt-BR" altLang="pt-BR" sz="1600" dirty="0" smtClean="0">
                <a:solidFill>
                  <a:srgbClr val="58595B"/>
                </a:solidFill>
              </a:rPr>
              <a:t> </a:t>
            </a:r>
            <a:r>
              <a:rPr lang="pt-BR" altLang="pt-BR" sz="1600" b="1" dirty="0" smtClean="0">
                <a:solidFill>
                  <a:srgbClr val="58595B"/>
                </a:solidFill>
              </a:rPr>
              <a:t>EDITAR</a:t>
            </a:r>
            <a:r>
              <a:rPr lang="pt-BR" altLang="pt-BR" sz="1600" dirty="0" smtClean="0">
                <a:solidFill>
                  <a:srgbClr val="58595B"/>
                </a:solidFill>
              </a:rPr>
              <a:t> instruções normativas complementares ao decreto.</a:t>
            </a:r>
          </a:p>
          <a:p>
            <a:pPr marL="1200150" lvl="2" indent="-285750" eaLnBrk="1" hangingPunct="1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pt-BR" altLang="pt-BR" sz="1600" dirty="0" smtClean="0">
              <a:solidFill>
                <a:srgbClr val="58595B"/>
              </a:solidFill>
            </a:endParaRPr>
          </a:p>
          <a:p>
            <a:pPr marL="1200150" lvl="2" indent="-285750" eaLnBrk="1" hangingPunct="1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pt-BR" altLang="pt-BR" sz="1600" dirty="0" smtClean="0">
                <a:solidFill>
                  <a:srgbClr val="58595B"/>
                </a:solidFill>
              </a:rPr>
              <a:t>Dar </a:t>
            </a:r>
            <a:r>
              <a:rPr lang="pt-BR" altLang="pt-BR" sz="1600" b="1" dirty="0" smtClean="0">
                <a:solidFill>
                  <a:srgbClr val="58595B"/>
                </a:solidFill>
              </a:rPr>
              <a:t>SUPORTE</a:t>
            </a:r>
            <a:r>
              <a:rPr lang="pt-BR" altLang="pt-BR" sz="1600" dirty="0" smtClean="0">
                <a:solidFill>
                  <a:srgbClr val="58595B"/>
                </a:solidFill>
              </a:rPr>
              <a:t> à integração dos sistemas de patrimônio ao SIAFEM</a:t>
            </a:r>
          </a:p>
          <a:p>
            <a:pPr marL="1200150" lvl="2" indent="-285750" eaLnBrk="1" hangingPunct="1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pt-BR" altLang="pt-BR" sz="1600" dirty="0" smtClean="0">
              <a:solidFill>
                <a:srgbClr val="58595B"/>
              </a:solidFill>
            </a:endParaRPr>
          </a:p>
          <a:p>
            <a:pPr marL="1200150" lvl="2" indent="-285750" eaLnBrk="1" hangingPunct="1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pt-BR" altLang="pt-BR" sz="1600" b="1" dirty="0" smtClean="0">
                <a:solidFill>
                  <a:srgbClr val="58595B"/>
                </a:solidFill>
              </a:rPr>
              <a:t>ORIENTAR</a:t>
            </a:r>
            <a:r>
              <a:rPr lang="pt-BR" altLang="pt-BR" sz="1600" dirty="0" smtClean="0">
                <a:solidFill>
                  <a:srgbClr val="58595B"/>
                </a:solidFill>
              </a:rPr>
              <a:t> os Comitês Setoriais em relação aos ajustes dos registros contábeis.</a:t>
            </a:r>
          </a:p>
          <a:p>
            <a:pPr marL="1200150" lvl="2" indent="-285750" eaLnBrk="1" hangingPunct="1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pt-BR" altLang="pt-BR" sz="1600" dirty="0" smtClean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04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3"/>
          <p:cNvSpPr>
            <a:spLocks noChangeArrowheads="1"/>
          </p:cNvSpPr>
          <p:nvPr/>
        </p:nvSpPr>
        <p:spPr bwMode="auto">
          <a:xfrm>
            <a:off x="800100" y="609600"/>
            <a:ext cx="10871200" cy="464127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929395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929395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92939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929395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929395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929395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929395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929395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929395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dirty="0" smtClean="0">
              <a:solidFill>
                <a:schemeClr val="tx1"/>
              </a:solidFill>
            </a:endParaRPr>
          </a:p>
          <a:p>
            <a:pPr marL="1200150" lvl="2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pt-BR" altLang="pt-BR" sz="1600" b="1" dirty="0" smtClean="0">
                <a:solidFill>
                  <a:srgbClr val="FF0000"/>
                </a:solidFill>
              </a:rPr>
              <a:t>PRÓXIMO</a:t>
            </a:r>
            <a:r>
              <a:rPr lang="pt-BR" altLang="pt-BR" sz="1600" dirty="0" smtClean="0">
                <a:solidFill>
                  <a:schemeClr val="tx1"/>
                </a:solidFill>
              </a:rPr>
              <a:t> </a:t>
            </a:r>
            <a:r>
              <a:rPr lang="pt-BR" altLang="pt-BR" sz="1600" b="1" dirty="0" smtClean="0">
                <a:solidFill>
                  <a:schemeClr val="tx1"/>
                </a:solidFill>
              </a:rPr>
              <a:t>PASSO</a:t>
            </a:r>
            <a:r>
              <a:rPr lang="pt-BR" altLang="pt-BR" sz="1600" dirty="0" smtClean="0">
                <a:solidFill>
                  <a:schemeClr val="tx1"/>
                </a:solidFill>
              </a:rPr>
              <a:t>:</a:t>
            </a:r>
          </a:p>
          <a:p>
            <a:pPr lvl="2" eaLnBrk="1" hangingPunct="1">
              <a:spcBef>
                <a:spcPct val="0"/>
              </a:spcBef>
              <a:buFont typeface="Arial" charset="0"/>
              <a:buNone/>
              <a:defRPr/>
            </a:pPr>
            <a:endParaRPr lang="pt-BR" altLang="pt-BR" sz="1600" dirty="0" smtClean="0">
              <a:solidFill>
                <a:schemeClr val="tx1"/>
              </a:solidFill>
            </a:endParaRPr>
          </a:p>
          <a:p>
            <a:pPr marL="1200150" lvl="2" indent="-285750" algn="just" eaLnBrk="1" hangingPunct="1">
              <a:spcBef>
                <a:spcPct val="0"/>
              </a:spcBef>
              <a:buFontTx/>
              <a:buChar char="-"/>
              <a:defRPr/>
            </a:pPr>
            <a:r>
              <a:rPr lang="pt-BR" altLang="pt-BR" sz="1600" dirty="0" smtClean="0">
                <a:solidFill>
                  <a:schemeClr val="tx1"/>
                </a:solidFill>
              </a:rPr>
              <a:t>Publicar Instrução da Contadoria Geral do Estado com a finalidade de definir prazos para a instituição dos Comitês e Comissões e instruir sobre algumas regras básicas;</a:t>
            </a:r>
          </a:p>
          <a:p>
            <a:pPr marL="1200150" lvl="2" indent="-285750" algn="just" eaLnBrk="1" hangingPunct="1">
              <a:spcBef>
                <a:spcPct val="0"/>
              </a:spcBef>
              <a:buFontTx/>
              <a:buChar char="-"/>
              <a:defRPr/>
            </a:pPr>
            <a:r>
              <a:rPr lang="pt-BR" altLang="pt-BR" sz="1600" dirty="0" smtClean="0">
                <a:solidFill>
                  <a:schemeClr val="tx1"/>
                </a:solidFill>
              </a:rPr>
              <a:t>Acompanhar o processo de integração dos sistemas de patrimônio das unidades do Estado com o SIAFEM, após a conciliação das informações  obtidas no inventário físico realizado e o SIAFEM;</a:t>
            </a:r>
          </a:p>
          <a:p>
            <a:pPr lvl="2" algn="just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pt-BR" altLang="pt-BR" sz="1600" dirty="0" smtClean="0">
                <a:solidFill>
                  <a:schemeClr val="tx1"/>
                </a:solidFill>
              </a:rPr>
              <a:t> </a:t>
            </a:r>
          </a:p>
          <a:p>
            <a:pPr lvl="2" algn="just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pt-BR" altLang="pt-BR" sz="1600" dirty="0" smtClean="0">
                <a:solidFill>
                  <a:schemeClr val="tx1"/>
                </a:solidFill>
              </a:rPr>
              <a:t>Normativos da Contadoria já publicados:</a:t>
            </a:r>
          </a:p>
          <a:p>
            <a:pPr>
              <a:defRPr/>
            </a:pPr>
            <a:r>
              <a:rPr lang="pt-BR" sz="1600" b="1" dirty="0">
                <a:hlinkClick r:id="rId2"/>
              </a:rPr>
              <a:t>Instrução 00001/CGE, de 07/02/2018</a:t>
            </a:r>
            <a:r>
              <a:rPr lang="pt-BR" sz="1600" b="1" dirty="0" smtClean="0"/>
              <a:t>​: Dispõe </a:t>
            </a:r>
            <a:r>
              <a:rPr lang="pt-BR" sz="1600" b="1" dirty="0"/>
              <a:t>sobre os princípios e procedimentos no reconhecimento e mensuração de Estoques no Sistema de Contabilidade do Estado de São </a:t>
            </a:r>
            <a:r>
              <a:rPr lang="pt-BR" sz="1600" b="1" dirty="0" smtClean="0"/>
              <a:t>Paulo</a:t>
            </a:r>
            <a:r>
              <a:rPr lang="pt-BR" sz="1600" b="1" dirty="0"/>
              <a:t/>
            </a:r>
            <a:br>
              <a:rPr lang="pt-BR" sz="1600" b="1" dirty="0"/>
            </a:br>
            <a:endParaRPr lang="pt-BR" sz="1600" b="1" dirty="0"/>
          </a:p>
          <a:p>
            <a:pPr>
              <a:defRPr/>
            </a:pPr>
            <a:r>
              <a:rPr lang="pt-BR" sz="1600" b="1" dirty="0">
                <a:hlinkClick r:id="rId3"/>
              </a:rPr>
              <a:t>Instrução 00002/CGE, de 07/02/2018</a:t>
            </a:r>
            <a:r>
              <a:rPr lang="pt-BR" sz="1600" b="1" dirty="0" smtClean="0"/>
              <a:t>​: Dispõe </a:t>
            </a:r>
            <a:r>
              <a:rPr lang="pt-BR" sz="1600" b="1" dirty="0"/>
              <a:t>sobre os princípios e procedimentos no reconhecimento e mensuração de Bens Móveis no Sistema de Contabilidade do Estado de São </a:t>
            </a:r>
            <a:r>
              <a:rPr lang="pt-BR" sz="1600" b="1" dirty="0" smtClean="0"/>
              <a:t>Paulo</a:t>
            </a:r>
          </a:p>
          <a:p>
            <a:pPr>
              <a:buFont typeface="Arial" charset="0"/>
              <a:buNone/>
              <a:defRPr/>
            </a:pPr>
            <a:endParaRPr lang="pt-BR" sz="1600" b="1" dirty="0"/>
          </a:p>
          <a:p>
            <a:pPr lvl="2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pt-BR" altLang="pt-BR" sz="1400" dirty="0" smtClean="0">
                <a:solidFill>
                  <a:schemeClr val="tx1"/>
                </a:solidFill>
              </a:rPr>
              <a:t>Onde localizar os normativos sobre Estoque e Bens Móveis no Site da SEFAZ:</a:t>
            </a:r>
          </a:p>
          <a:p>
            <a:pPr lvl="2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pt-BR" altLang="pt-BR" sz="1400" dirty="0" smtClean="0">
                <a:solidFill>
                  <a:srgbClr val="0070C0"/>
                </a:solidFill>
              </a:rPr>
              <a:t>https://portal.fazenda.sp.gov.br/servicos/normas-contabilidade/Paginas/Legislacao.aspx</a:t>
            </a:r>
          </a:p>
          <a:p>
            <a:pPr marL="1200150" lvl="2" indent="-285750" algn="just" eaLnBrk="1" hangingPunct="1">
              <a:spcBef>
                <a:spcPct val="0"/>
              </a:spcBef>
              <a:buFontTx/>
              <a:buChar char="-"/>
              <a:defRPr/>
            </a:pPr>
            <a:endParaRPr lang="pt-BR" altLang="pt-BR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88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tângulo 3"/>
          <p:cNvSpPr>
            <a:spLocks noChangeArrowheads="1"/>
          </p:cNvSpPr>
          <p:nvPr/>
        </p:nvSpPr>
        <p:spPr bwMode="auto">
          <a:xfrm>
            <a:off x="482600" y="381001"/>
            <a:ext cx="11074400" cy="424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929395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929395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92939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929395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929395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929395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929395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929395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929395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b="1">
                <a:solidFill>
                  <a:schemeClr val="tx1"/>
                </a:solidFill>
              </a:rPr>
              <a:t>                            GOVERNO DO ESTADO DE SÃO PAULO</a:t>
            </a:r>
            <a:endParaRPr lang="pt-BR" altLang="pt-BR" sz="18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>
                <a:solidFill>
                  <a:schemeClr val="tx1"/>
                </a:solidFill>
              </a:rPr>
              <a:t>                                     </a:t>
            </a:r>
            <a:r>
              <a:rPr lang="pt-BR" altLang="pt-BR" sz="1800" b="1">
                <a:solidFill>
                  <a:schemeClr val="tx1"/>
                </a:solidFill>
              </a:rPr>
              <a:t>SECRETARIA DA FAZENDA</a:t>
            </a:r>
            <a:endParaRPr lang="pt-BR" altLang="pt-BR" sz="18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>
                <a:solidFill>
                  <a:schemeClr val="tx1"/>
                </a:solidFill>
              </a:rPr>
              <a:t>                   </a:t>
            </a:r>
            <a:r>
              <a:rPr lang="pt-BR" altLang="pt-BR" sz="1800" b="1">
                <a:solidFill>
                  <a:schemeClr val="tx1"/>
                </a:solidFill>
              </a:rPr>
              <a:t>COORDENADORIA DA ADMINISTRAÇÃO FINANCEIRA</a:t>
            </a:r>
            <a:endParaRPr lang="pt-BR" altLang="pt-BR" sz="18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>
                <a:solidFill>
                  <a:schemeClr val="tx1"/>
                </a:solidFill>
              </a:rPr>
              <a:t>                              </a:t>
            </a:r>
            <a:r>
              <a:rPr lang="pt-BR" altLang="pt-BR" sz="1800" b="1">
                <a:solidFill>
                  <a:schemeClr val="tx1"/>
                </a:solidFill>
              </a:rPr>
              <a:t>CONTADORIA GERAL DO ESTADO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1800" b="1">
                <a:solidFill>
                  <a:srgbClr val="FF0000"/>
                </a:solidFill>
              </a:rPr>
              <a:t/>
            </a:r>
            <a:br>
              <a:rPr lang="pt-BR" altLang="pt-BR" sz="1800" b="1">
                <a:solidFill>
                  <a:srgbClr val="FF0000"/>
                </a:solidFill>
              </a:rPr>
            </a:br>
            <a:endParaRPr lang="pt-BR" altLang="pt-BR" sz="1800" b="1">
              <a:solidFill>
                <a:srgbClr val="FF0000"/>
              </a:solidFill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1800" b="1">
                <a:solidFill>
                  <a:srgbClr val="FF0000"/>
                </a:solidFill>
              </a:rPr>
              <a:t>	Equipe de Trabalho:</a:t>
            </a:r>
            <a:endParaRPr lang="pt-BR" altLang="pt-BR" sz="18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b="1">
                <a:solidFill>
                  <a:schemeClr val="tx1"/>
                </a:solidFill>
              </a:rPr>
              <a:t>Gabinete de CGE:</a:t>
            </a:r>
            <a:r>
              <a:rPr lang="pt-BR" altLang="pt-BR" sz="1800">
                <a:solidFill>
                  <a:schemeClr val="tx1"/>
                </a:solidFill>
              </a:rPr>
              <a:t> Carlos Alberto Pontelli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b="1">
                <a:solidFill>
                  <a:schemeClr val="tx1"/>
                </a:solidFill>
              </a:rPr>
              <a:t>Centro de Sistemas Contábeis e de Custos – CSCC:</a:t>
            </a:r>
            <a:r>
              <a:rPr lang="pt-BR" altLang="pt-BR" sz="1800">
                <a:solidFill>
                  <a:schemeClr val="tx1"/>
                </a:solidFill>
              </a:rPr>
              <a:t> Marcelo Ferreira Ferraz, Elando Jaques Alves, Daniel Henrique Teixeira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b="1">
                <a:solidFill>
                  <a:schemeClr val="tx1"/>
                </a:solidFill>
              </a:rPr>
              <a:t>PRODESP:</a:t>
            </a:r>
            <a:r>
              <a:rPr lang="pt-BR" altLang="pt-BR" sz="1800">
                <a:solidFill>
                  <a:schemeClr val="tx1"/>
                </a:solidFill>
              </a:rPr>
              <a:t> Marcos Ide, Alesandro Lucio Cilli Junior (SIAFEM)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>
                <a:solidFill>
                  <a:schemeClr val="tx1"/>
                </a:solidFill>
              </a:rPr>
              <a:t>                    Marcia e Douglas (SAM)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>
                <a:solidFill>
                  <a:schemeClr val="tx1"/>
                </a:solidFill>
              </a:rPr>
              <a:t>Contato: </a:t>
            </a:r>
            <a:r>
              <a:rPr lang="pt-BR" altLang="pt-BR" sz="1800">
                <a:solidFill>
                  <a:schemeClr val="tx1"/>
                </a:solidFill>
                <a:hlinkClick r:id="rId2"/>
              </a:rPr>
              <a:t>cscc@fazenda.sp.gov.br</a:t>
            </a:r>
            <a:endParaRPr lang="pt-BR" altLang="pt-BR" sz="18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>
              <a:solidFill>
                <a:schemeClr val="tx1"/>
              </a:solidFill>
            </a:endParaRPr>
          </a:p>
        </p:txBody>
      </p:sp>
      <p:pic>
        <p:nvPicPr>
          <p:cNvPr id="14339" name="Imagem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168" y="381000"/>
            <a:ext cx="1223433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951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14156200-8572-448F-989D-0309C4E78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2004"/>
            <a:ext cx="10515600" cy="5874959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sz="6600" b="1" dirty="0"/>
              <a:t>INCLUSÃO DA NL</a:t>
            </a:r>
          </a:p>
          <a:p>
            <a:pPr marL="0" indent="0" algn="ctr">
              <a:buNone/>
            </a:pPr>
            <a:r>
              <a:rPr lang="pt-BR" sz="6600" b="1" dirty="0"/>
              <a:t>PELO</a:t>
            </a:r>
          </a:p>
          <a:p>
            <a:pPr marL="0" indent="0" algn="ctr">
              <a:buNone/>
            </a:pPr>
            <a:r>
              <a:rPr lang="pt-BR" sz="6600" b="1" dirty="0"/>
              <a:t>CONTABILIZASP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42296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EAF76F2A-BE8F-44FA-9742-400A15DD25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7112" y="-160441"/>
            <a:ext cx="12122092" cy="714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060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14156200-8572-448F-989D-0309C4E78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2004"/>
            <a:ext cx="10515600" cy="5874959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sz="6600" b="1" dirty="0"/>
              <a:t>INCLUSÃO DA NL</a:t>
            </a:r>
          </a:p>
          <a:p>
            <a:pPr marL="0" indent="0" algn="ctr">
              <a:buNone/>
            </a:pPr>
            <a:r>
              <a:rPr lang="pt-BR" sz="6600" b="1" dirty="0"/>
              <a:t>PELO</a:t>
            </a:r>
          </a:p>
          <a:p>
            <a:pPr marL="0" indent="0" algn="ctr">
              <a:buNone/>
            </a:pPr>
            <a:r>
              <a:rPr lang="pt-BR" sz="6600" b="1" dirty="0"/>
              <a:t>WEBSERVICE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90320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48DB853E-E3A3-4D8C-B538-BEF4061CC6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7050" y="1257300"/>
            <a:ext cx="60579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429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566D548A-C4C9-4ECF-917E-B8D6516B92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535" y="0"/>
            <a:ext cx="98969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628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26104E20-A001-48ED-8A93-2CC2F70ED5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0037" y="2524125"/>
            <a:ext cx="3971925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907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17FC182A-98B2-429C-A6BC-EC1680D4BC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897" y="0"/>
            <a:ext cx="1166020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021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12800" y="1017588"/>
            <a:ext cx="10871200" cy="563245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t-BR" b="1" dirty="0"/>
              <a:t>             </a:t>
            </a:r>
            <a:r>
              <a:rPr lang="pt-BR" sz="1200" b="1" dirty="0"/>
              <a:t>GOVERNO DO ESTADO DE SÃO PAULO</a:t>
            </a:r>
            <a:endParaRPr lang="pt-BR" sz="1200" dirty="0"/>
          </a:p>
          <a:p>
            <a:pPr>
              <a:defRPr/>
            </a:pPr>
            <a:r>
              <a:rPr lang="pt-BR" sz="1200" dirty="0"/>
              <a:t>                   </a:t>
            </a:r>
            <a:r>
              <a:rPr lang="pt-BR" sz="1200" b="1" dirty="0"/>
              <a:t>SECRETARIA DA FAZENDA</a:t>
            </a:r>
            <a:endParaRPr lang="pt-BR" sz="1200" dirty="0"/>
          </a:p>
          <a:p>
            <a:pPr>
              <a:defRPr/>
            </a:pPr>
            <a:r>
              <a:rPr lang="pt-BR" sz="1200" dirty="0"/>
              <a:t>                   </a:t>
            </a:r>
            <a:r>
              <a:rPr lang="pt-BR" sz="1200" b="1" dirty="0"/>
              <a:t>COORDENADORIA DA ADMINISTRAÇÃO FINANCEIRA</a:t>
            </a:r>
            <a:endParaRPr lang="pt-BR" sz="1200" dirty="0"/>
          </a:p>
          <a:p>
            <a:pPr>
              <a:defRPr/>
            </a:pPr>
            <a:r>
              <a:rPr lang="pt-BR" sz="1200" dirty="0"/>
              <a:t>                   </a:t>
            </a:r>
            <a:r>
              <a:rPr lang="pt-BR" sz="1200" b="1" dirty="0"/>
              <a:t>CONTADORIA GERAL DO ESTADO</a:t>
            </a:r>
          </a:p>
          <a:p>
            <a:pPr algn="just">
              <a:defRPr/>
            </a:pPr>
            <a:r>
              <a:rPr lang="pt-BR" b="1" dirty="0">
                <a:solidFill>
                  <a:srgbClr val="FF0000"/>
                </a:solidFill>
              </a:rPr>
              <a:t/>
            </a:r>
            <a:br>
              <a:rPr lang="pt-BR" b="1" dirty="0">
                <a:solidFill>
                  <a:srgbClr val="FF0000"/>
                </a:solidFill>
              </a:rPr>
            </a:br>
            <a:endParaRPr lang="pt-BR" b="1" dirty="0">
              <a:solidFill>
                <a:srgbClr val="FF0000"/>
              </a:solidFill>
            </a:endParaRPr>
          </a:p>
          <a:p>
            <a:pPr algn="just">
              <a:defRPr/>
            </a:pPr>
            <a:r>
              <a:rPr lang="pt-BR" b="1" dirty="0">
                <a:solidFill>
                  <a:srgbClr val="FF0000"/>
                </a:solidFill>
              </a:rPr>
              <a:t>Decreto</a:t>
            </a:r>
            <a:r>
              <a:rPr lang="pt-BR" dirty="0"/>
              <a:t> </a:t>
            </a:r>
            <a:r>
              <a:rPr lang="pt-BR" b="1" dirty="0"/>
              <a:t>63.616</a:t>
            </a:r>
            <a:r>
              <a:rPr lang="pt-BR" dirty="0"/>
              <a:t> de </a:t>
            </a:r>
            <a:r>
              <a:rPr lang="pt-BR" b="1" dirty="0"/>
              <a:t>31 Julho </a:t>
            </a:r>
            <a:r>
              <a:rPr lang="pt-BR" dirty="0"/>
              <a:t>de </a:t>
            </a:r>
            <a:r>
              <a:rPr lang="pt-BR" b="1" dirty="0"/>
              <a:t>2018</a:t>
            </a:r>
            <a:r>
              <a:rPr lang="pt-BR" dirty="0"/>
              <a:t> – Institui o </a:t>
            </a:r>
            <a:r>
              <a:rPr lang="pt-BR" b="1" dirty="0">
                <a:solidFill>
                  <a:srgbClr val="FF0000"/>
                </a:solidFill>
              </a:rPr>
              <a:t>SISTEMA</a:t>
            </a:r>
            <a:r>
              <a:rPr lang="pt-BR" dirty="0"/>
              <a:t> de </a:t>
            </a:r>
            <a:r>
              <a:rPr lang="pt-BR" b="1" dirty="0">
                <a:solidFill>
                  <a:srgbClr val="FF0000"/>
                </a:solidFill>
              </a:rPr>
              <a:t>GESTÃO</a:t>
            </a:r>
            <a:r>
              <a:rPr lang="pt-BR" dirty="0"/>
              <a:t> do </a:t>
            </a:r>
            <a:r>
              <a:rPr lang="pt-BR" b="1" dirty="0">
                <a:solidFill>
                  <a:srgbClr val="FF0000"/>
                </a:solidFill>
              </a:rPr>
              <a:t>PATRIMÔNIO</a:t>
            </a:r>
            <a:r>
              <a:rPr lang="pt-BR" dirty="0"/>
              <a:t> </a:t>
            </a:r>
            <a:r>
              <a:rPr lang="pt-BR" b="1" dirty="0">
                <a:solidFill>
                  <a:srgbClr val="FF0000"/>
                </a:solidFill>
              </a:rPr>
              <a:t>MOBILIÁRIO</a:t>
            </a:r>
            <a:r>
              <a:rPr lang="pt-BR" dirty="0"/>
              <a:t> e de </a:t>
            </a:r>
            <a:r>
              <a:rPr lang="pt-BR" b="1" dirty="0">
                <a:solidFill>
                  <a:srgbClr val="FF0000"/>
                </a:solidFill>
              </a:rPr>
              <a:t>ESTOQUES</a:t>
            </a:r>
            <a:r>
              <a:rPr lang="pt-BR" dirty="0"/>
              <a:t> do Estado de São Paulo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t-BR" b="1" dirty="0"/>
              <a:t>Abrangência</a:t>
            </a:r>
            <a:r>
              <a:rPr lang="pt-BR" dirty="0"/>
              <a:t>: Adm. Direta, Autarquias e Fundações – art. 1°</a:t>
            </a:r>
          </a:p>
          <a:p>
            <a:pPr>
              <a:defRPr/>
            </a:pP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t-BR" b="1" dirty="0"/>
              <a:t>Tipos</a:t>
            </a:r>
            <a:r>
              <a:rPr lang="pt-BR" dirty="0"/>
              <a:t> de </a:t>
            </a:r>
            <a:r>
              <a:rPr lang="pt-BR" b="1" dirty="0"/>
              <a:t>Móveis</a:t>
            </a:r>
            <a:r>
              <a:rPr lang="pt-BR" dirty="0"/>
              <a:t> e </a:t>
            </a:r>
            <a:r>
              <a:rPr lang="pt-BR" b="1" dirty="0"/>
              <a:t>Estoques</a:t>
            </a:r>
            <a:r>
              <a:rPr lang="pt-BR" dirty="0"/>
              <a:t>: </a:t>
            </a:r>
          </a:p>
          <a:p>
            <a:pPr>
              <a:defRPr/>
            </a:pPr>
            <a:r>
              <a:rPr lang="pt-BR" dirty="0"/>
              <a:t> </a:t>
            </a:r>
          </a:p>
          <a:p>
            <a:pPr>
              <a:defRPr/>
            </a:pPr>
            <a:r>
              <a:rPr lang="pt-BR" dirty="0"/>
              <a:t>	1. Os próprios; </a:t>
            </a:r>
          </a:p>
          <a:p>
            <a:pPr>
              <a:defRPr/>
            </a:pPr>
            <a:r>
              <a:rPr lang="pt-BR" dirty="0"/>
              <a:t>	</a:t>
            </a:r>
          </a:p>
          <a:p>
            <a:pPr>
              <a:defRPr/>
            </a:pPr>
            <a:r>
              <a:rPr lang="pt-BR" dirty="0"/>
              <a:t>	2. Aqueles em processo de aquisição; </a:t>
            </a:r>
          </a:p>
          <a:p>
            <a:pPr>
              <a:defRPr/>
            </a:pPr>
            <a:r>
              <a:rPr lang="pt-BR" dirty="0"/>
              <a:t>	</a:t>
            </a:r>
          </a:p>
          <a:p>
            <a:pPr>
              <a:defRPr/>
            </a:pPr>
            <a:r>
              <a:rPr lang="pt-BR" dirty="0"/>
              <a:t>	3. Os cedidos por terceiros; </a:t>
            </a:r>
          </a:p>
          <a:p>
            <a:pPr>
              <a:defRPr/>
            </a:pPr>
            <a:r>
              <a:rPr lang="pt-BR" dirty="0"/>
              <a:t>	</a:t>
            </a:r>
          </a:p>
          <a:p>
            <a:pPr>
              <a:defRPr/>
            </a:pPr>
            <a:r>
              <a:rPr lang="pt-BR" dirty="0"/>
              <a:t>	4. Os locados. </a:t>
            </a:r>
          </a:p>
          <a:p>
            <a:pPr>
              <a:defRPr/>
            </a:pPr>
            <a:endParaRPr lang="pt-BR" dirty="0"/>
          </a:p>
        </p:txBody>
      </p:sp>
      <p:pic>
        <p:nvPicPr>
          <p:cNvPr id="4099" name="Imagem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167" y="1076325"/>
            <a:ext cx="1066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832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C8C76550330D14D856C2FE9F2BB6841" ma:contentTypeVersion="22" ma:contentTypeDescription="Crie um novo documento." ma:contentTypeScope="" ma:versionID="aac5cef4815d75fe35f0790671f17b0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2b62ae2fcad8255641e0d1a2dc3ec06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Agendamento de Data de Início" ma:description="Data de Início de Agendamento é uma coluna de site criada pelo recurso de Publicação. Ela é usada para especificar a data e hora em que essa página aparecerá pela primeira vez aos visitantes do site." ma:hidden="true" ma:internalName="PublishingStartDate">
      <xsd:simpleType>
        <xsd:restriction base="dms:Unknown"/>
      </xsd:simpleType>
    </xsd:element>
    <xsd:element name="PublishingExpirationDate" ma:index="9" nillable="true" ma:displayName="Agendamento de Data de Término" ma:description="Data Final de Agendamento é uma coluna de site criada pelo recurso de Publicação. Ela é usada para especificar a data e a hora em que essa página não será mais exibida aos visitantes do site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StartDate xmlns="http://schemas.microsoft.com/sharepoint/v3" xsi:nil="true"/>
    <PublishingExpiration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F8838A-F730-4B64-89EB-B0238FC84EB4}"/>
</file>

<file path=customXml/itemProps2.xml><?xml version="1.0" encoding="utf-8"?>
<ds:datastoreItem xmlns:ds="http://schemas.openxmlformats.org/officeDocument/2006/customXml" ds:itemID="{3A3F36B4-DA2E-4F33-AAD1-296D9BC04BFD}"/>
</file>

<file path=customXml/itemProps3.xml><?xml version="1.0" encoding="utf-8"?>
<ds:datastoreItem xmlns:ds="http://schemas.openxmlformats.org/officeDocument/2006/customXml" ds:itemID="{0C64AD3F-9F92-4313-B994-8DA81DFB7D12}"/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326</Words>
  <Application>Microsoft Office PowerPoint</Application>
  <PresentationFormat>Personalizar</PresentationFormat>
  <Paragraphs>167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Patrimonial</dc:title>
  <dc:creator>Alesandro Lucio Cilli Junior</dc:creator>
  <cp:lastModifiedBy>Vivian Gomes dos Santos</cp:lastModifiedBy>
  <cp:revision>4</cp:revision>
  <dcterms:created xsi:type="dcterms:W3CDTF">2018-08-24T20:12:35Z</dcterms:created>
  <dcterms:modified xsi:type="dcterms:W3CDTF">2018-09-24T17:11:29Z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0x010100DC8C76550330D14D856C2FE9F2BB6841</vt:lpwstr>
  </property>
  <property fmtid="{D5CDD505-2E9C-101B-9397-08002B2CF9AE}" pid="3" name="Preenchimento">
    <vt:bool>false</vt:bool>
  </property>
</Properties>
</file>