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73" r:id="rId3"/>
    <p:sldId id="274" r:id="rId4"/>
    <p:sldId id="276" r:id="rId5"/>
    <p:sldId id="277" r:id="rId6"/>
    <p:sldId id="271" r:id="rId7"/>
    <p:sldId id="268" r:id="rId8"/>
    <p:sldId id="280" r:id="rId9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3"/>
  </p:normalViewPr>
  <p:slideViewPr>
    <p:cSldViewPr showGuides="1">
      <p:cViewPr>
        <p:scale>
          <a:sx n="100" d="100"/>
          <a:sy n="100" d="100"/>
        </p:scale>
        <p:origin x="540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306" y="-12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9071" cy="512080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386" y="1"/>
            <a:ext cx="3079071" cy="512080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BDD35F75-0195-4277-B5A9-7A4505FE5853}" type="datetimeFigureOut">
              <a:rPr lang="pt-BR" smtClean="0"/>
              <a:t>13/05/2026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720786"/>
            <a:ext cx="3079071" cy="512080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386" y="9720786"/>
            <a:ext cx="3079071" cy="512080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B9F394D-AED0-4454-AC6C-7B18D7EEA2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19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9071" cy="512080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386" y="1"/>
            <a:ext cx="3079071" cy="512080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CFD807B-B875-4AF1-9BDA-2B56E253F682}" type="datetimeFigureOut">
              <a:rPr lang="pt-BR" smtClean="0"/>
              <a:t>13/05/2026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1051" y="4862142"/>
            <a:ext cx="5681964" cy="4605227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720786"/>
            <a:ext cx="3079071" cy="512080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386" y="9720786"/>
            <a:ext cx="3079071" cy="512080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F8B5734-675C-461A-86A0-8A54B84DCF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884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B5734-675C-461A-86A0-8A54B84DCF9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31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B5734-675C-461A-86A0-8A54B84DCF9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38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932733-DE66-A844-89AA-0043C6E3F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 userDrawn="1"/>
        </p:nvCxnSpPr>
        <p:spPr>
          <a:xfrm>
            <a:off x="0" y="576064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C12AC0CF-3019-35F2-6BB4-9B4ED4EA2C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1" y="-387424"/>
            <a:ext cx="6262181" cy="14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ourotransparente.gov.br/publicacoes/programas-de-reestruturacao-e-ajuste-fiscal-paf-assinados-pelos-estados/2025/1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Binary_Worksheet.xlsb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935598" y="1870036"/>
            <a:ext cx="7272808" cy="20005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Apoio à Reestruturação e ao Ajuste Fiscal</a:t>
            </a:r>
          </a:p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PAF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683568" y="4509120"/>
            <a:ext cx="7776864" cy="20928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"/>
                <a:cs typeface="Arial"/>
              </a:rPr>
              <a:t>Realizado 2015 a 2025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"/>
                <a:cs typeface="Arial"/>
              </a:rPr>
              <a:t>Metas 2025 e Projeções 2026 e 2027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kern="0" dirty="0">
              <a:solidFill>
                <a:srgbClr val="000000"/>
              </a:solidFill>
              <a:latin typeface="Calibri" pitchFamily="34"/>
              <a:ea typeface="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kern="0" dirty="0">
                <a:solidFill>
                  <a:srgbClr val="000000"/>
                </a:solidFill>
                <a:latin typeface="Calibri" pitchFamily="34"/>
                <a:ea typeface=""/>
                <a:cs typeface="Arial"/>
              </a:rPr>
              <a:t>Abril </a:t>
            </a:r>
            <a:r>
              <a:rPr lang="pt-B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"/>
                <a:cs typeface="Arial"/>
              </a:rPr>
              <a:t>/ 2026</a:t>
            </a:r>
          </a:p>
        </p:txBody>
      </p:sp>
    </p:spTree>
    <p:extLst>
      <p:ext uri="{BB962C8B-B14F-4D97-AF65-F5344CB8AC3E}">
        <p14:creationId xmlns:p14="http://schemas.microsoft.com/office/powerpoint/2010/main" val="73783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0656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SUMÁRIO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220072" y="6552519"/>
            <a:ext cx="3917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Elaborado por CAF-G </a:t>
            </a:r>
            <a:r>
              <a:rPr lang="pt-BR" sz="1000" dirty="0"/>
              <a:t> </a:t>
            </a:r>
            <a:r>
              <a:rPr lang="pt-BR" sz="1000" dirty="0">
                <a:solidFill>
                  <a:schemeClr val="bg1"/>
                </a:solidFill>
              </a:rPr>
              <a:t>em 13-03-2019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40185" y="1916832"/>
            <a:ext cx="7283152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>
              <a:spcBef>
                <a:spcPts val="1000"/>
              </a:spcBef>
              <a:spcAft>
                <a:spcPts val="1200"/>
              </a:spcAft>
              <a:buAutoNum type="arabicPeriod"/>
            </a:pPr>
            <a:r>
              <a:rPr lang="pt-BR" b="1" dirty="0">
                <a:latin typeface="Calibri" pitchFamily="34"/>
              </a:rPr>
              <a:t>Introdução 					     3</a:t>
            </a:r>
          </a:p>
          <a:p>
            <a:pPr marL="514350" lvl="1" indent="-51435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pt-BR" b="1" dirty="0"/>
              <a:t>Principais mudanças do “novo PAF”             4</a:t>
            </a:r>
          </a:p>
          <a:p>
            <a:pPr marL="514350" lvl="1" indent="-51435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pt-BR" b="1" dirty="0"/>
              <a:t>Metas 2025 e Projeções 2026 e 2027           5</a:t>
            </a:r>
          </a:p>
          <a:p>
            <a:pPr marL="514350" lvl="1" indent="-51435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pt-BR" b="1" dirty="0"/>
              <a:t>Teto de Gastos                                                   8</a:t>
            </a:r>
          </a:p>
          <a:p>
            <a:pPr marL="0" indent="0">
              <a:spcBef>
                <a:spcPts val="1000"/>
              </a:spcBef>
              <a:spcAft>
                <a:spcPts val="1200"/>
              </a:spcAft>
              <a:buNone/>
            </a:pPr>
            <a:endParaRPr lang="pt-BR" sz="2800" b="1" dirty="0"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6228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0656" y="57510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1. Introdução </a:t>
            </a:r>
            <a:r>
              <a:rPr lang="pt-BR" dirty="0"/>
              <a:t>	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220072" y="6552519"/>
            <a:ext cx="3917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Elaborado por CAF-G </a:t>
            </a:r>
            <a:r>
              <a:rPr lang="pt-BR" sz="1000" dirty="0"/>
              <a:t> </a:t>
            </a:r>
            <a:r>
              <a:rPr lang="pt-BR" sz="1000" dirty="0">
                <a:solidFill>
                  <a:schemeClr val="bg1"/>
                </a:solidFill>
              </a:rPr>
              <a:t>em 13-03-2019</a:t>
            </a:r>
          </a:p>
        </p:txBody>
      </p: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456886" y="1094354"/>
            <a:ext cx="8424937" cy="5868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1600" dirty="0"/>
              <a:t>As metas e resultados apresentados neste relatório representam a avaliação relativa ao cumprimento das revisões do Programa de Acompanhamento Fiscal (PAF) entre 2017 e 2025. 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6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6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491108" y="6453336"/>
            <a:ext cx="390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CF5F51-A424-4318-8957-FCCA11B490FF}" type="slidenum">
              <a:rPr lang="pt-BR" sz="1200" smtClean="0"/>
              <a:pPr algn="r"/>
              <a:t>3</a:t>
            </a:fld>
            <a:endParaRPr lang="pt-BR" sz="1200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F17BE3C9-17DA-9781-E481-60E7DF787C1F}"/>
              </a:ext>
            </a:extLst>
          </p:cNvPr>
          <p:cNvSpPr txBox="1">
            <a:spLocks/>
          </p:cNvSpPr>
          <p:nvPr/>
        </p:nvSpPr>
        <p:spPr>
          <a:xfrm>
            <a:off x="504916" y="1658286"/>
            <a:ext cx="8424937" cy="51175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dirty="0"/>
              <a:t>As revisões do PAF a partir de 2017 passaram a  vigorar  de  acordo  com  a  Lei  Complementar nº 156/2016, que alterou as metas e compromissos do PAF e cuja implantação no Estado de São  Paulo  conta  com  autorização  legislativa  dada  pela  Lei  Estadual  nº  16.625/2017 (PL nº 920/17). Esta LC alterou as seis metas fiscais dos Programas e estabeleceu que os conceitos e definições neles utilizados deverão ser os mesmos da Lei de Responsabilidade Fiscal – LRF (Lei Complementar nº 101/2000). As mudanças foram regulamentadas pela Portaria STN n° 690/2017 e com alterações pela Portaria STN nº 738, de 23/10/2018.</a:t>
            </a:r>
          </a:p>
          <a:p>
            <a:pPr marL="0" indent="0" algn="just">
              <a:buNone/>
            </a:pPr>
            <a:endParaRPr lang="pt-BR" sz="500" dirty="0"/>
          </a:p>
          <a:p>
            <a:pPr marL="0" indent="0" algn="just">
              <a:buNone/>
            </a:pPr>
            <a:r>
              <a:rPr lang="pt-BR" sz="1600" dirty="0"/>
              <a:t>Em seu artigo 15, §1º a Lei Complementar estabelece que no Programa de Reestruturação e de Ajuste Fiscal, além dos objetivos específicos para cada unidade federativa, conterá metas ou compromissos quanto a:</a:t>
            </a:r>
          </a:p>
          <a:p>
            <a:pPr>
              <a:spcBef>
                <a:spcPts val="0"/>
              </a:spcBef>
            </a:pPr>
            <a:r>
              <a:rPr lang="pt-BR" sz="1400" dirty="0"/>
              <a:t>I - dívida consolidada;</a:t>
            </a:r>
          </a:p>
          <a:p>
            <a:pPr>
              <a:spcBef>
                <a:spcPts val="0"/>
              </a:spcBef>
            </a:pPr>
            <a:r>
              <a:rPr lang="pt-BR" sz="1400" dirty="0"/>
              <a:t>II - resultado primário;</a:t>
            </a:r>
          </a:p>
          <a:p>
            <a:pPr>
              <a:spcBef>
                <a:spcPts val="0"/>
              </a:spcBef>
            </a:pPr>
            <a:r>
              <a:rPr lang="pt-BR" sz="1400" dirty="0"/>
              <a:t>III - despesa com pessoal;</a:t>
            </a:r>
          </a:p>
          <a:p>
            <a:pPr>
              <a:spcBef>
                <a:spcPts val="0"/>
              </a:spcBef>
            </a:pPr>
            <a:r>
              <a:rPr lang="pt-BR" sz="1400" dirty="0"/>
              <a:t>IV - receitas de arrecadação própria;</a:t>
            </a:r>
          </a:p>
          <a:p>
            <a:pPr>
              <a:spcBef>
                <a:spcPts val="0"/>
              </a:spcBef>
            </a:pPr>
            <a:r>
              <a:rPr lang="pt-BR" sz="1400" dirty="0"/>
              <a:t>V - gestão pública; e</a:t>
            </a:r>
          </a:p>
          <a:p>
            <a:pPr>
              <a:spcBef>
                <a:spcPts val="0"/>
              </a:spcBef>
            </a:pPr>
            <a:r>
              <a:rPr lang="pt-BR" sz="1400" dirty="0"/>
              <a:t>VI - disponibilidade de caixa.</a:t>
            </a:r>
            <a:endParaRPr lang="pt-BR" sz="1600" dirty="0"/>
          </a:p>
          <a:p>
            <a:pPr marL="0" lvl="0" indent="0" algn="just">
              <a:buNone/>
            </a:pPr>
            <a:endParaRPr lang="pt-BR" sz="500" dirty="0"/>
          </a:p>
          <a:p>
            <a:pPr marL="0" lvl="0" indent="0" algn="just">
              <a:buNone/>
            </a:pPr>
            <a:r>
              <a:rPr lang="pt-BR" sz="1600" dirty="0"/>
              <a:t>O Estado de São Paulo cumpriu as metas mencionadas de 2017 a 2025*.</a:t>
            </a:r>
          </a:p>
          <a:p>
            <a:pPr marL="0" lvl="0" indent="0" algn="just">
              <a:buNone/>
            </a:pPr>
            <a:r>
              <a:rPr lang="pt-BR" sz="1400" dirty="0"/>
              <a:t>(*) Os resultados apontados do exercício de 2025 podem sofrer alterações conforme a apuração definitiva da STN.</a:t>
            </a:r>
          </a:p>
          <a:p>
            <a:pPr marL="0" lvl="0" indent="0" algn="just">
              <a:buNone/>
            </a:pPr>
            <a:endParaRPr lang="pt-BR" sz="500" dirty="0"/>
          </a:p>
          <a:p>
            <a:pPr marL="0" lvl="0" indent="0" algn="just">
              <a:buNone/>
            </a:pPr>
            <a:r>
              <a:rPr lang="pt-BR" sz="1000" dirty="0"/>
              <a:t>Programa de Reestruturação e de Ajuste Fiscal  - PAF - 21ª revisão (Período 2025 a 2027):</a:t>
            </a:r>
          </a:p>
          <a:p>
            <a:pPr marL="0" lvl="0" indent="0" algn="just">
              <a:buNone/>
            </a:pPr>
            <a:r>
              <a:rPr lang="pt-BR" sz="1000" dirty="0">
                <a:hlinkClick r:id="rId3"/>
              </a:rPr>
              <a:t>https://www.tesourotransparente.gov.br/publicacoes/programas-de-reestruturacao-e-ajuste-fiscal-paf-assinados-pelos-estados/2025/114</a:t>
            </a:r>
            <a:r>
              <a:rPr lang="pt-BR" sz="1000" dirty="0"/>
              <a:t>.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99057825-F1E6-785B-D1C0-72093E67D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557422"/>
              </p:ext>
            </p:extLst>
          </p:nvPr>
        </p:nvGraphicFramePr>
        <p:xfrm>
          <a:off x="3707903" y="4077072"/>
          <a:ext cx="5141127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nary Worksheet" r:id="rId4" imgW="8115336" imgH="1533655" progId="Excel.SheetBinaryMacroEnabled.12">
                  <p:embed/>
                </p:oleObj>
              </mc:Choice>
              <mc:Fallback>
                <p:oleObj name="Binary Worksheet" r:id="rId4" imgW="8115336" imgH="1533655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7903" y="4077072"/>
                        <a:ext cx="5141127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93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0656" y="57510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2. Principais mudanças do “novo PAF”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220072" y="6552519"/>
            <a:ext cx="3917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Elaborado por CAF-G </a:t>
            </a:r>
            <a:r>
              <a:rPr lang="pt-BR" sz="1000" dirty="0"/>
              <a:t> </a:t>
            </a:r>
            <a:r>
              <a:rPr lang="pt-BR" sz="1000" dirty="0">
                <a:solidFill>
                  <a:schemeClr val="bg1"/>
                </a:solidFill>
              </a:rPr>
              <a:t>em 13-03-2019</a:t>
            </a:r>
          </a:p>
        </p:txBody>
      </p: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467543" y="1145113"/>
            <a:ext cx="7992889" cy="3652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dirty="0"/>
              <a:t>A convergência com a LRF melhora a transparência do Programa como um todo, visto que permite a comparação do desempenho dos Estados no PAF com a avaliação feita pelos seus respectivos Tribunais de Contas Estaduais, além de tornar o PAF um instrumento para o cumprimento da LRF.</a:t>
            </a:r>
          </a:p>
          <a:p>
            <a:pPr marL="0" indent="0" algn="just">
              <a:buNone/>
            </a:pPr>
            <a:endParaRPr lang="pt-BR" sz="800" dirty="0"/>
          </a:p>
          <a:p>
            <a:pPr marL="0" indent="0" algn="just">
              <a:buNone/>
            </a:pPr>
            <a:r>
              <a:rPr lang="pt-BR" sz="1600" dirty="0"/>
              <a:t>A adesão ao Novo PAF, incentivada pelo Tesouro Nacional, foi massiva, e contou com 20 Estados, dentre os 23 signatários do programa em seu primeiro ano (2017) no novo formato.</a:t>
            </a:r>
          </a:p>
          <a:p>
            <a:pPr marL="0" indent="0" algn="just">
              <a:buNone/>
            </a:pPr>
            <a:endParaRPr lang="pt-BR" sz="800" dirty="0"/>
          </a:p>
          <a:p>
            <a:pPr marL="0" indent="0" algn="just">
              <a:buNone/>
            </a:pPr>
            <a:r>
              <a:rPr lang="pt-BR" sz="1600" dirty="0"/>
              <a:t>Outra novidade trazida pela Lei Complementar nº 156/2016 foi o estabelecimento do </a:t>
            </a:r>
            <a:r>
              <a:rPr lang="pt-BR" sz="1600" b="1" dirty="0"/>
              <a:t>Teto de Gastos</a:t>
            </a:r>
            <a:r>
              <a:rPr lang="pt-BR" sz="1600" dirty="0"/>
              <a:t> para os entes subnacionais que requeressem a ampliação do prazo de pagamento de dívidas autorizada por aquela lei. Esse limite é aplicável às despesas primárias correntes do Estado, restringindo seu crescimento anual à variação do IPCA nos dois exercícios subsequentes à assinatura do termo aditivo (2018 e 2019), e constituiu pré-requisito para a manutenção do alongamento das obrigações financeiras no âmbito do novo PAF.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491108" y="6453336"/>
            <a:ext cx="390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CF5F51-A424-4318-8957-FCCA11B490FF}" type="slidenum">
              <a:rPr lang="pt-BR" sz="1200" smtClean="0"/>
              <a:pPr algn="r"/>
              <a:t>4</a:t>
            </a:fld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2402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56851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ea typeface=""/>
                <a:cs typeface=""/>
              </a:rPr>
              <a:t>3. Metas 2025 e Projeções 2026 e 2027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101043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000000"/>
                </a:solidFill>
                <a:ea typeface=""/>
                <a:cs typeface=""/>
              </a:rPr>
              <a:t>Realizado do PAF de: 2015  a  2025</a:t>
            </a:r>
          </a:p>
        </p:txBody>
      </p:sp>
      <p:sp>
        <p:nvSpPr>
          <p:cNvPr id="10" name="CaixaDeTexto 2"/>
          <p:cNvSpPr txBox="1"/>
          <p:nvPr/>
        </p:nvSpPr>
        <p:spPr>
          <a:xfrm>
            <a:off x="539550" y="1397468"/>
            <a:ext cx="387042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pt-BR" sz="1600" dirty="0"/>
              <a:t>I - Dívida Consolidada (DC/RCL)  %</a:t>
            </a:r>
          </a:p>
        </p:txBody>
      </p:sp>
      <p:sp>
        <p:nvSpPr>
          <p:cNvPr id="14" name="CaixaDeTexto 15"/>
          <p:cNvSpPr txBox="1"/>
          <p:nvPr/>
        </p:nvSpPr>
        <p:spPr>
          <a:xfrm>
            <a:off x="539550" y="4046876"/>
            <a:ext cx="2412269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Descrição das Metas</a:t>
            </a:r>
          </a:p>
        </p:txBody>
      </p:sp>
      <p:cxnSp>
        <p:nvCxnSpPr>
          <p:cNvPr id="15" name="Conector reto 16"/>
          <p:cNvCxnSpPr/>
          <p:nvPr/>
        </p:nvCxnSpPr>
        <p:spPr>
          <a:xfrm>
            <a:off x="4572000" y="1417640"/>
            <a:ext cx="0" cy="4873678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sp>
        <p:nvSpPr>
          <p:cNvPr id="16" name="CaixaDeTexto 18"/>
          <p:cNvSpPr txBox="1"/>
          <p:nvPr/>
        </p:nvSpPr>
        <p:spPr>
          <a:xfrm>
            <a:off x="356313" y="4347103"/>
            <a:ext cx="3870426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Dívida Consolidada equivale à dívida contratual do Estado com diferentes agentes financeiros incluindo a União e o estoque de precat</a:t>
            </a:r>
            <a:r>
              <a:rPr lang="pt-BR" sz="12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órios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. Para definição dessa  Meta considera-se o valor dos contratos existentes e novos contratos de financiamento autorizados no período de avaliação somado ao estoque</a:t>
            </a:r>
            <a:r>
              <a:rPr lang="pt-BR" sz="1200" b="0" i="0" u="none" strike="noStrike" kern="1200" cap="none" spc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de precatórios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.  A Meta definida equivale ao valor máximo da relação Dívida Consolidada/RCL. </a:t>
            </a: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A Meta definida em 2025 = 151,28, as projeções para os dois anos subsequentes foram: 2026 = 151,24 e 2027 = 147,31.</a:t>
            </a:r>
            <a:endParaRPr lang="pt-B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7" name="Retângulo 59"/>
          <p:cNvSpPr/>
          <p:nvPr/>
        </p:nvSpPr>
        <p:spPr>
          <a:xfrm>
            <a:off x="4761058" y="1379766"/>
            <a:ext cx="2882840" cy="3385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dirty="0">
                <a:solidFill>
                  <a:srgbClr val="000000"/>
                </a:solidFill>
                <a:uFillTx/>
                <a:ea typeface=""/>
                <a:cs typeface=""/>
              </a:rPr>
              <a:t>II. Resultado Primário*  </a:t>
            </a:r>
            <a:r>
              <a:rPr lang="pt-BR" sz="1100" b="0" i="0" u="none" strike="noStrike" kern="1200" cap="none" spc="0" baseline="0" dirty="0">
                <a:solidFill>
                  <a:srgbClr val="000000"/>
                </a:solidFill>
                <a:uFillTx/>
                <a:ea typeface=""/>
                <a:cs typeface=""/>
              </a:rPr>
              <a:t>(R$ </a:t>
            </a:r>
            <a:r>
              <a:rPr lang="pt-BR" sz="1100" dirty="0">
                <a:solidFill>
                  <a:srgbClr val="000000"/>
                </a:solidFill>
                <a:ea typeface=""/>
                <a:cs typeface=""/>
              </a:rPr>
              <a:t>m</a:t>
            </a:r>
            <a:r>
              <a:rPr lang="pt-BR" sz="1100" b="0" i="0" u="none" strike="noStrike" kern="1200" cap="none" spc="0" baseline="0" dirty="0">
                <a:solidFill>
                  <a:srgbClr val="000000"/>
                </a:solidFill>
                <a:uFillTx/>
                <a:ea typeface=""/>
                <a:cs typeface=""/>
              </a:rPr>
              <a:t>ilhões)</a:t>
            </a:r>
          </a:p>
        </p:txBody>
      </p:sp>
      <p:sp>
        <p:nvSpPr>
          <p:cNvPr id="18" name="CaixaDeTexto 68"/>
          <p:cNvSpPr txBox="1"/>
          <p:nvPr/>
        </p:nvSpPr>
        <p:spPr>
          <a:xfrm>
            <a:off x="4722176" y="4293096"/>
            <a:ext cx="4014441" cy="21236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O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Resultado Primário é a diferença entre as receitas e despesas primárias do Estado. A receita bruta descontada as receitas financeiras e de privatizações representam as Receitas Primárias. As Despesas Primárias são representadas pelas despesas de pessoal, outras despesas correntes, investimentos, inversões financeiras e sentenças judiciais, não considera as despesas de pagamentos de empréstimos</a:t>
            </a:r>
            <a:r>
              <a:rPr lang="pt-BR" sz="1200" b="0" i="0" u="none" strike="noStrike" kern="1200" cap="none" spc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e financiamentos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. A Meta definida equivale ao valor mínimo para esse resultado</a:t>
            </a: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. A Meta definida em 2025 = 4.135 milhões, as projeções para os dois anos subsequentes: 2026 = R$ 17.241 milhões e 2027 = R$ 15.480 milhões.</a:t>
            </a:r>
          </a:p>
        </p:txBody>
      </p:sp>
      <p:sp>
        <p:nvSpPr>
          <p:cNvPr id="24" name="CaixaDeTexto 22"/>
          <p:cNvSpPr txBox="1"/>
          <p:nvPr/>
        </p:nvSpPr>
        <p:spPr>
          <a:xfrm>
            <a:off x="4734021" y="4004075"/>
            <a:ext cx="2412269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Descrição das Metas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491108" y="6453336"/>
            <a:ext cx="390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CF5F51-A424-4318-8957-FCCA11B490FF}" type="slidenum">
              <a:rPr lang="pt-BR" sz="1200" smtClean="0"/>
              <a:pPr algn="r"/>
              <a:t>5</a:t>
            </a:fld>
            <a:endParaRPr lang="pt-BR" sz="1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78F263-644F-AC45-F55A-BDD148F2A746}"/>
              </a:ext>
            </a:extLst>
          </p:cNvPr>
          <p:cNvSpPr txBox="1"/>
          <p:nvPr/>
        </p:nvSpPr>
        <p:spPr>
          <a:xfrm>
            <a:off x="4572000" y="3854516"/>
            <a:ext cx="415338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*</a:t>
            </a:r>
            <a:r>
              <a:rPr lang="pt-BR" sz="650" dirty="0"/>
              <a:t>com RPPS; sem RPPS, as metas são: 2025 = 5.672 x </a:t>
            </a:r>
            <a:r>
              <a:rPr lang="pt-BR" sz="650" b="1" dirty="0"/>
              <a:t>8.486 (realizado); </a:t>
            </a:r>
            <a:r>
              <a:rPr lang="pt-BR" sz="650" dirty="0"/>
              <a:t>2026 = 18.874 e 2027 = 17.213.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CF7AEAF-0DA5-5776-F93D-3763C9039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686"/>
            <a:ext cx="4572000" cy="223738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0E33572-0C54-E6A9-323A-1F3708EA1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642" y="1667426"/>
            <a:ext cx="455274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0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78"/>
          <p:cNvSpPr txBox="1"/>
          <p:nvPr/>
        </p:nvSpPr>
        <p:spPr>
          <a:xfrm>
            <a:off x="4734022" y="4347103"/>
            <a:ext cx="4014442" cy="17543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</a:t>
            </a: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s Receitas de Arrecadação P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rópria</a:t>
            </a:r>
            <a:r>
              <a:rPr lang="pt-BR" sz="1200" b="0" i="0" u="none" strike="noStrike" kern="1200" cap="none" spc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equivalem ao somatório das receitas correntes, exceto: o IRRF (incidente sobre os valores pagos pelo Estado</a:t>
            </a: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), a Aplicação Financeira, as Transferências Correntes, a Contribuição do Servidor Plano Previdenciário e a Compensação entre Regimes Previdenciário. 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 Meta equivale ao valor mínimo para esse resultado. </a:t>
            </a: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A Meta definida em 2025 = R$ 310,6 bilhões, as projeções para os dois anos subsequentes 2026 = R$ 327,1 bilhões e 2027 = R$ 347,1 bilhões.</a:t>
            </a:r>
          </a:p>
        </p:txBody>
      </p:sp>
      <p:sp>
        <p:nvSpPr>
          <p:cNvPr id="16" name="CaixaDeTexto 61"/>
          <p:cNvSpPr txBox="1"/>
          <p:nvPr/>
        </p:nvSpPr>
        <p:spPr>
          <a:xfrm>
            <a:off x="539550" y="1397468"/>
            <a:ext cx="3870426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0" i="0" u="none" strike="noStrike" kern="1200" cap="none" spc="0" baseline="0" dirty="0">
                <a:solidFill>
                  <a:srgbClr val="000000"/>
                </a:solidFill>
                <a:uFillTx/>
                <a:ea typeface=""/>
                <a:cs typeface=""/>
              </a:rPr>
              <a:t>III. Despesas com Pessoal – DP/RCL 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ea typeface=""/>
                <a:cs typeface=""/>
              </a:rPr>
              <a:t>(%) </a:t>
            </a:r>
          </a:p>
        </p:txBody>
      </p:sp>
      <p:cxnSp>
        <p:nvCxnSpPr>
          <p:cNvPr id="17" name="Conector reto 67"/>
          <p:cNvCxnSpPr/>
          <p:nvPr/>
        </p:nvCxnSpPr>
        <p:spPr>
          <a:xfrm>
            <a:off x="4572000" y="1417640"/>
            <a:ext cx="0" cy="4873678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sp>
        <p:nvSpPr>
          <p:cNvPr id="18" name="CaixaDeTexto 68"/>
          <p:cNvSpPr txBox="1"/>
          <p:nvPr/>
        </p:nvSpPr>
        <p:spPr>
          <a:xfrm>
            <a:off x="460613" y="4347103"/>
            <a:ext cx="3870426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E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ste indicador mede a Despesa com Pessoal, ou seja,  os gastos com a Folha de Pessoal dos Ativos, dos Inativos e dos Pensionistas do Estado, como proporção da Receita Corrente Líquida. A Meta equivale ao limite prudencial para este indicador,</a:t>
            </a: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 de 57%,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conforme a LRF (Lei de Responsabilidade</a:t>
            </a:r>
            <a:r>
              <a:rPr lang="pt-BR" sz="1200" b="0" i="0" u="none" strike="noStrike" kern="1200" cap="none" spc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Fiscal). </a:t>
            </a: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As projeções foram para 2025 = 49,87%, para os dois anos subsequentes foram 2026 = 49,44% e 2027 = 48,60%.</a:t>
            </a:r>
          </a:p>
        </p:txBody>
      </p:sp>
      <p:sp>
        <p:nvSpPr>
          <p:cNvPr id="22" name="CaixaDeTexto 95"/>
          <p:cNvSpPr txBox="1"/>
          <p:nvPr/>
        </p:nvSpPr>
        <p:spPr>
          <a:xfrm>
            <a:off x="539550" y="4046876"/>
            <a:ext cx="2412269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Descrição das Metas</a:t>
            </a:r>
          </a:p>
        </p:txBody>
      </p:sp>
      <p:sp>
        <p:nvSpPr>
          <p:cNvPr id="23" name="CaixaDeTexto 96"/>
          <p:cNvSpPr txBox="1"/>
          <p:nvPr/>
        </p:nvSpPr>
        <p:spPr>
          <a:xfrm>
            <a:off x="4734022" y="1340768"/>
            <a:ext cx="3740142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/>
              <a:t>IV - Receitas de Arrecadação Própria</a:t>
            </a:r>
            <a:r>
              <a:rPr lang="pt-BR" sz="2000" dirty="0">
                <a:solidFill>
                  <a:srgbClr val="000000"/>
                </a:solidFill>
                <a:ea typeface=""/>
                <a:cs typeface=""/>
              </a:rPr>
              <a:t> </a:t>
            </a:r>
            <a:r>
              <a:rPr lang="pt-BR" sz="1100" dirty="0">
                <a:solidFill>
                  <a:srgbClr val="000000"/>
                </a:solidFill>
                <a:ea typeface=""/>
                <a:cs typeface=""/>
              </a:rPr>
              <a:t>(R$ bilhões)</a:t>
            </a:r>
            <a:endParaRPr lang="pt-BR" sz="1100" b="0" i="0" u="none" strike="noStrike" kern="1200" cap="none" spc="0" baseline="0" dirty="0">
              <a:solidFill>
                <a:srgbClr val="000000"/>
              </a:solidFill>
              <a:uFillTx/>
              <a:ea typeface=""/>
              <a:cs typeface=""/>
            </a:endParaRPr>
          </a:p>
        </p:txBody>
      </p:sp>
      <p:sp>
        <p:nvSpPr>
          <p:cNvPr id="26" name="CaixaDeTexto 29"/>
          <p:cNvSpPr txBox="1"/>
          <p:nvPr/>
        </p:nvSpPr>
        <p:spPr>
          <a:xfrm>
            <a:off x="4734022" y="4046876"/>
            <a:ext cx="2412269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Descrição das Metas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95536" y="101043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000000"/>
                </a:solidFill>
                <a:ea typeface=""/>
                <a:cs typeface=""/>
              </a:rPr>
              <a:t>Realizado do PAF de: 2015  a  2025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23528" y="56851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ea typeface=""/>
                <a:cs typeface=""/>
              </a:rPr>
              <a:t>3. Metas 2025 e Projeções 2026 e 2027 </a:t>
            </a:r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8491108" y="6453336"/>
            <a:ext cx="390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CF5F51-A424-4318-8957-FCCA11B490FF}" type="slidenum">
              <a:rPr lang="pt-BR" sz="1200" smtClean="0"/>
              <a:pPr algn="r"/>
              <a:t>6</a:t>
            </a:fld>
            <a:endParaRPr lang="pt-BR" sz="1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B61EFB-931B-47A3-1FC4-A4DB0E9D2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031" y="1763974"/>
            <a:ext cx="1304957" cy="17303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A3EC107-B85C-39AD-48AC-4460C48B9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" y="1850491"/>
            <a:ext cx="4545486" cy="228619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702BFE8-A8ED-28B1-9736-379FB034E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937" y="1540823"/>
            <a:ext cx="4527498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9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6"/>
          <p:cNvSpPr/>
          <p:nvPr/>
        </p:nvSpPr>
        <p:spPr>
          <a:xfrm>
            <a:off x="467545" y="4401686"/>
            <a:ext cx="3834432" cy="230832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A Meta V - Gestão Pública estabelece compromissos que resultem em modernização, aumento da transparência e da capacidade de monitoramento de riscos fiscais, melhoria da qualidade do gasto e racionalização ou limitação de despesas e crescimentos de receitas. 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 Meta quantitativa refere-se a um dos indicadores </a:t>
            </a: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da CAPAG-Capacidade de Pagamento dos Estados e do Distrito Federal, o “Índice de Poupança Corrente”, que equivale à média da </a:t>
            </a:r>
            <a:r>
              <a:rPr lang="pt-BR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proporção de despesas correntes sobre as receitas correntes, dos 3 últimos exerc</a:t>
            </a:r>
            <a:r>
              <a:rPr lang="pt-BR" sz="12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ícios. </a:t>
            </a: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A Meta equivale ao valor máximo para este indicador, de  90,45% para B.</a:t>
            </a: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cxnSp>
        <p:nvCxnSpPr>
          <p:cNvPr id="15" name="Conector reto 61"/>
          <p:cNvCxnSpPr/>
          <p:nvPr/>
        </p:nvCxnSpPr>
        <p:spPr>
          <a:xfrm>
            <a:off x="4572000" y="1417640"/>
            <a:ext cx="0" cy="4873678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sp>
        <p:nvSpPr>
          <p:cNvPr id="16" name="CaixaDeTexto 73"/>
          <p:cNvSpPr txBox="1"/>
          <p:nvPr/>
        </p:nvSpPr>
        <p:spPr>
          <a:xfrm>
            <a:off x="467545" y="4118884"/>
            <a:ext cx="2412269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Descrição das Metas</a:t>
            </a:r>
          </a:p>
        </p:txBody>
      </p:sp>
      <p:sp>
        <p:nvSpPr>
          <p:cNvPr id="17" name="Retângulo 84"/>
          <p:cNvSpPr/>
          <p:nvPr/>
        </p:nvSpPr>
        <p:spPr>
          <a:xfrm>
            <a:off x="575550" y="1397468"/>
            <a:ext cx="3996450" cy="55399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/>
              <a:t>V - Gestão Pública </a:t>
            </a:r>
            <a:r>
              <a:rPr lang="pt-BR" sz="1200" dirty="0"/>
              <a:t>(compromissos)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dirty="0">
                <a:solidFill>
                  <a:srgbClr val="000000"/>
                </a:solidFill>
                <a:ea typeface=""/>
                <a:cs typeface=""/>
              </a:rPr>
              <a:t>(CAPAG-Índice de Poupança Corrente %)</a:t>
            </a:r>
            <a:endParaRPr lang="pt-BR" sz="1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CaixaDeTexto 87"/>
          <p:cNvSpPr txBox="1"/>
          <p:nvPr/>
        </p:nvSpPr>
        <p:spPr>
          <a:xfrm>
            <a:off x="4644010" y="1397468"/>
            <a:ext cx="4248466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pt-BR" sz="1600" dirty="0"/>
              <a:t>VI - Disponibilidade de Caixa Líquida</a:t>
            </a:r>
          </a:p>
          <a:p>
            <a:r>
              <a:rPr lang="pt-BR" sz="1400" dirty="0"/>
              <a:t>Recursos Não Vinculados - Poder Executivo </a:t>
            </a:r>
            <a:r>
              <a:rPr lang="pt-BR" sz="1200" dirty="0"/>
              <a:t>(R$ milhões)</a:t>
            </a:r>
          </a:p>
        </p:txBody>
      </p:sp>
      <p:sp>
        <p:nvSpPr>
          <p:cNvPr id="19" name="Retângulo 94"/>
          <p:cNvSpPr/>
          <p:nvPr/>
        </p:nvSpPr>
        <p:spPr>
          <a:xfrm>
            <a:off x="4781119" y="4407763"/>
            <a:ext cx="3905347" cy="175432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A Disponibilidade de Caixa Líquida dos Recursos Não Vinculados é resultante da Disponibilidade de Caixa Bruta  deduzido das Obrigações Financeiras, esperando alcançar um valor maior do que zero. A Meta equivale a obrigatoriedade da disponibilidade de caixa bruta de recursos não vinculados do Poder Executivo ser maior que o das obrigações financeiras, com a finalidade de demonstrar se o ente possui liquidez para arcar com seus compromissos financeiros.</a:t>
            </a:r>
          </a:p>
        </p:txBody>
      </p:sp>
      <p:sp>
        <p:nvSpPr>
          <p:cNvPr id="20" name="CaixaDeTexto 25"/>
          <p:cNvSpPr txBox="1"/>
          <p:nvPr/>
        </p:nvSpPr>
        <p:spPr>
          <a:xfrm>
            <a:off x="4752017" y="4118884"/>
            <a:ext cx="2412269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Descrição das Metas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78953" y="9714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000000"/>
                </a:solidFill>
                <a:ea typeface=""/>
                <a:cs typeface=""/>
              </a:rPr>
              <a:t>Realizado do PAF de: 2015  a  2025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23528" y="56851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ea typeface=""/>
                <a:cs typeface=""/>
              </a:rPr>
              <a:t>3. Metas 2025 e Projeções 2026 e 2027 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8491108" y="6453336"/>
            <a:ext cx="390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CF5F51-A424-4318-8957-FCCA11B490FF}" type="slidenum">
              <a:rPr lang="pt-BR" sz="1200" smtClean="0"/>
              <a:pPr algn="r"/>
              <a:t>7</a:t>
            </a:fld>
            <a:endParaRPr lang="pt-BR" sz="1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0BD491E-5F97-BAC1-CC7D-7CC1780FB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6" y="1682780"/>
            <a:ext cx="4396634" cy="24386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BDBDDC5-D582-1C5D-0656-FB3B04B20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95" y="2015167"/>
            <a:ext cx="1319395" cy="1849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F3792AC-282C-451E-66F4-7758ACB82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10" y="1911623"/>
            <a:ext cx="4451462" cy="21646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CB52114-9C4E-B32A-6C5E-B37AE4F1A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211" y="2011003"/>
            <a:ext cx="682555" cy="1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5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ixaDeTexto 35"/>
          <p:cNvSpPr txBox="1"/>
          <p:nvPr/>
        </p:nvSpPr>
        <p:spPr>
          <a:xfrm>
            <a:off x="323528" y="56851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ea typeface=""/>
                <a:cs typeface=""/>
              </a:rPr>
              <a:t>4. Teto de Gastos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8491108" y="6453336"/>
            <a:ext cx="390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CF5F51-A424-4318-8957-FCCA11B490FF}" type="slidenum">
              <a:rPr lang="pt-BR" sz="1200" smtClean="0"/>
              <a:pPr algn="r"/>
              <a:t>8</a:t>
            </a:fld>
            <a:endParaRPr lang="pt-BR" sz="1200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67543" y="1145113"/>
            <a:ext cx="7992889" cy="17078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dirty="0"/>
              <a:t>Conforme o artigo 4º da Lei Complementar nº 156/2016 e artigo 1º do Decreto nº 9.056/2017 ficou estabelecida a limitação do crescimento anual das despesas primárias correntes, exceto quanto às transferências constitucionais a Municípios e ao Programa de Formação do Patrimônio do Servidor Público - Pasep, à variação da inflação, aferida anualmente pelo Índice Nacional de Preços ao Consumidor Amplo - IPCA ou por outro que venha a substituí-lo, foi aplicável nos dois exercícios subsequentes à assinatura do termo aditivo (2018 e 2019).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</p:txBody>
      </p:sp>
      <p:sp>
        <p:nvSpPr>
          <p:cNvPr id="6" name="Retângulo 84"/>
          <p:cNvSpPr/>
          <p:nvPr/>
        </p:nvSpPr>
        <p:spPr>
          <a:xfrm>
            <a:off x="1475656" y="3020615"/>
            <a:ext cx="1800201" cy="3385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dirty="0"/>
              <a:t>2018 - Realizado</a:t>
            </a:r>
            <a:endParaRPr lang="pt-BR" sz="1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3" name="Retângulo 16"/>
          <p:cNvSpPr/>
          <p:nvPr/>
        </p:nvSpPr>
        <p:spPr>
          <a:xfrm>
            <a:off x="2880142" y="5888305"/>
            <a:ext cx="3834432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000000"/>
                </a:solidFill>
                <a:ea typeface=""/>
                <a:cs typeface=""/>
              </a:rPr>
              <a:t>Teto de Gastos cumprido em 2018 e 2019.</a:t>
            </a: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Retângulo 84"/>
          <p:cNvSpPr/>
          <p:nvPr/>
        </p:nvSpPr>
        <p:spPr>
          <a:xfrm>
            <a:off x="5508104" y="3020615"/>
            <a:ext cx="1800201" cy="3385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dirty="0"/>
              <a:t>2019 - Realizado</a:t>
            </a:r>
            <a:endParaRPr lang="pt-BR" sz="1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A118C5A-D6E0-4773-B934-1A25BD7C1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359169"/>
            <a:ext cx="3888486" cy="230207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868736E-9020-4262-A134-0C5E75B99A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70082" y="3352689"/>
            <a:ext cx="4354093" cy="23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44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09CB29B6F24549B633F12773FD39EE" ma:contentTypeVersion="44" ma:contentTypeDescription="Crie um novo documento." ma:contentTypeScope="" ma:versionID="9e4e30547c9f4410287b3dd31b5878de">
  <xsd:schema xmlns:xsd="http://www.w3.org/2001/XMLSchema" xmlns:xs="http://www.w3.org/2001/XMLSchema" xmlns:p="http://schemas.microsoft.com/office/2006/metadata/properties" xmlns:ns1="http://schemas.microsoft.com/sharepoint/v3" xmlns:ns2="d296cc71-5d98-43cb-9022-62bdf2adc570" xmlns:ns3="cab9443d-e875-490f-becd-80caf65fbf12" xmlns:ns4="b2df8dff-e853-4b8e-b27b-cee136c95117" xmlns:ns5="39a54896-fcd5-46ac-88d0-402f810c0b89" targetNamespace="http://schemas.microsoft.com/office/2006/metadata/properties" ma:root="true" ma:fieldsID="55080b6197c78a408143d30e522963b9" ns1:_="" ns2:_="" ns3:_="" ns4:_="" ns5:_="">
    <xsd:import namespace="http://schemas.microsoft.com/sharepoint/v3"/>
    <xsd:import namespace="d296cc71-5d98-43cb-9022-62bdf2adc570"/>
    <xsd:import namespace="cab9443d-e875-490f-becd-80caf65fbf12"/>
    <xsd:import namespace="b2df8dff-e853-4b8e-b27b-cee136c95117"/>
    <xsd:import namespace="39a54896-fcd5-46ac-88d0-402f810c0b89"/>
    <xsd:element name="properties">
      <xsd:complexType>
        <xsd:sequence>
          <xsd:element name="documentManagement">
            <xsd:complexType>
              <xsd:all>
                <xsd:element ref="ns2:Data"/>
                <xsd:element ref="ns3:Tipo_x0020_de_x0020_Download"/>
                <xsd:element ref="ns4:DocumentoAnual" minOccurs="0"/>
                <xsd:element ref="ns5:TipoDeConteudoAcesso"/>
                <xsd:element ref="ns1:PublishingStartDate" minOccurs="0"/>
                <xsd:element ref="ns1:PublishingExpirationDate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6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internalName="PublishingStartDate">
      <xsd:simpleType>
        <xsd:restriction base="dms:Unknown"/>
      </xsd:simpleType>
    </xsd:element>
    <xsd:element name="PublishingExpirationDate" ma:index="7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6cc71-5d98-43cb-9022-62bdf2adc570" elementFormDefault="qualified">
    <xsd:import namespace="http://schemas.microsoft.com/office/2006/documentManagement/types"/>
    <xsd:import namespace="http://schemas.microsoft.com/office/infopath/2007/PartnerControls"/>
    <xsd:element name="Data" ma:index="2" ma:displayName="Data de Referência" ma:description="Informe a data correspondente ao período do documento. Não utilize a data de publicação." ma:format="DateOnly" ma:internalName="Da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9443d-e875-490f-becd-80caf65fbf12" elementFormDefault="qualified">
    <xsd:import namespace="http://schemas.microsoft.com/office/2006/documentManagement/types"/>
    <xsd:import namespace="http://schemas.microsoft.com/office/infopath/2007/PartnerControls"/>
    <xsd:element name="Tipo_x0020_de_x0020_Download" ma:index="3" ma:displayName="Tipo de Download" ma:description="Selecione a categoria de download ou página relacionada ao documento." ma:indexed="true" ma:list="975de27f-7b5e-418a-a365-5db78b7f3513" ma:internalName="Tipo_x0020_de_x0020_Download" ma:showField="Title" ma:web="cab9443d-e875-490f-becd-80caf65fbf12">
      <xsd:simpleType>
        <xsd:restriction base="dms:Lookup"/>
      </xsd:simpleType>
    </xsd:element>
    <xsd:element name="TaxCatchAll" ma:index="9" nillable="true" ma:displayName="Coluna Global de Taxonomia" ma:hidden="true" ma:list="{4eb8de8d-8248-486d-8378-a43bb5bb6e60}" ma:internalName="TaxCatchAll" ma:readOnly="false" ma:showField="CatchAllData" ma:web="cab9443d-e875-490f-becd-80caf65fbf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f8dff-e853-4b8e-b27b-cee136c95117" elementFormDefault="qualified">
    <xsd:import namespace="http://schemas.microsoft.com/office/2006/documentManagement/types"/>
    <xsd:import namespace="http://schemas.microsoft.com/office/infopath/2007/PartnerControls"/>
    <xsd:element name="DocumentoAnual" ma:index="4" nillable="true" ma:displayName="Documento Anual" ma:default="0" ma:description="Identifica que o documento será apresentado no agrupamento anual, mesmo quando a página for configurada para outro período." ma:internalName="DocumentoAnu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54896-fcd5-46ac-88d0-402f810c0b89" elementFormDefault="qualified">
    <xsd:import namespace="http://schemas.microsoft.com/office/2006/documentManagement/types"/>
    <xsd:import namespace="http://schemas.microsoft.com/office/infopath/2007/PartnerControls"/>
    <xsd:element name="TipoDeConteudoAcesso" ma:index="5" ma:displayName="Tipo de Conteúdo" ma:default="Downloads" ma:format="Dropdown" ma:internalName="TipoDeConteudoAcesso">
      <xsd:simpleType>
        <xsd:restriction base="dms:Choice">
          <xsd:enumeration value="Notícias"/>
          <xsd:enumeration value="Serviços"/>
          <xsd:enumeration value="Legislação"/>
          <xsd:enumeration value="Downloads"/>
          <xsd:enumeration value="Eventos"/>
          <xsd:enumeration value="Diário Oficial"/>
          <xsd:enumeration value="Agenda"/>
          <xsd:enumeration value="Educação Fiscal"/>
          <xsd:enumeration value="Vídeo"/>
          <xsd:enumeration value="Perguntas Frequen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údo"/>
        <xsd:element ref="dc:title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o_x0020_de_x0020_Download xmlns="cab9443d-e875-490f-becd-80caf65fbf12">653</Tipo_x0020_de_x0020_Download>
    <Data xmlns="d296cc71-5d98-43cb-9022-62bdf2adc570">2025-12-31T03:00:00+00:00</Data>
    <DocumentoAnual xmlns="b2df8dff-e853-4b8e-b27b-cee136c95117">false</DocumentoAnual>
    <TipoDeConteudoAcesso xmlns="39a54896-fcd5-46ac-88d0-402f810c0b89">Downloads</TipoDeConteudoAcesso>
    <PublishingExpirationDate xmlns="http://schemas.microsoft.com/sharepoint/v3" xsi:nil="true"/>
    <PublishingStartDate xmlns="http://schemas.microsoft.com/sharepoint/v3" xsi:nil="true"/>
    <TaxCatchAll xmlns="cab9443d-e875-490f-becd-80caf65fbf12"/>
  </documentManagement>
</p:properties>
</file>

<file path=customXml/itemProps1.xml><?xml version="1.0" encoding="utf-8"?>
<ds:datastoreItem xmlns:ds="http://schemas.openxmlformats.org/officeDocument/2006/customXml" ds:itemID="{696204C7-5793-4D4B-92FD-6FD5D7C630FD}"/>
</file>

<file path=customXml/itemProps2.xml><?xml version="1.0" encoding="utf-8"?>
<ds:datastoreItem xmlns:ds="http://schemas.openxmlformats.org/officeDocument/2006/customXml" ds:itemID="{AD2F2121-DB80-44DE-92E6-BC42337FB642}"/>
</file>

<file path=customXml/itemProps3.xml><?xml version="1.0" encoding="utf-8"?>
<ds:datastoreItem xmlns:ds="http://schemas.openxmlformats.org/officeDocument/2006/customXml" ds:itemID="{822BC682-0598-44E4-8712-96BC0DBD3056}"/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1345</Words>
  <Application>Microsoft Office PowerPoint</Application>
  <PresentationFormat>Apresentação na tela (4:3)</PresentationFormat>
  <Paragraphs>79</Paragraphs>
  <Slides>8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Tema do Office</vt:lpstr>
      <vt:lpstr>Binary 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</dc:title>
  <dc:creator>RUDNEI FERREIRA DE SOUZA</dc:creator>
  <cp:lastModifiedBy>Mara Aparecida Dos Santos Peruzzi</cp:lastModifiedBy>
  <cp:revision>274</cp:revision>
  <cp:lastPrinted>2026-05-13T12:06:04Z</cp:lastPrinted>
  <dcterms:created xsi:type="dcterms:W3CDTF">2014-07-01T15:16:56Z</dcterms:created>
  <dcterms:modified xsi:type="dcterms:W3CDTF">2026-05-13T12:52:38Z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0x010100F909CB29B6F24549B633F12773FD39EE</vt:lpwstr>
  </property>
</Properties>
</file>