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73" r:id="rId3"/>
    <p:sldId id="274" r:id="rId4"/>
    <p:sldId id="276" r:id="rId5"/>
    <p:sldId id="277" r:id="rId6"/>
    <p:sldId id="271" r:id="rId7"/>
    <p:sldId id="268" r:id="rId8"/>
    <p:sldId id="280" r:id="rId9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5"/>
    <p:restoredTop sz="94703"/>
  </p:normalViewPr>
  <p:slideViewPr>
    <p:cSldViewPr showGuides="1">
      <p:cViewPr varScale="1">
        <p:scale>
          <a:sx n="60" d="100"/>
          <a:sy n="60" d="100"/>
        </p:scale>
        <p:origin x="135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306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863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35F75-0195-4277-B5A9-7A4505FE5853}" type="datetimeFigureOut">
              <a:rPr lang="pt-BR" smtClean="0"/>
              <a:t>10/04/2024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863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F394D-AED0-4454-AC6C-7B18D7EEA2C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97191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863" y="0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D807B-B875-4AF1-9BDA-2B56E253F682}" type="datetimeFigureOut">
              <a:rPr lang="pt-BR" smtClean="0"/>
              <a:t>10/04/2024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384" y="4715832"/>
            <a:ext cx="5436909" cy="44666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863" y="9428272"/>
            <a:ext cx="2946275" cy="4966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B5734-675C-461A-86A0-8A54B84DCF96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8843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C4932733-DE66-A844-89AA-0043C6E3F7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8" t="33313" r="16138" b="32200"/>
          <a:stretch/>
        </p:blipFill>
        <p:spPr>
          <a:xfrm>
            <a:off x="1475656" y="1700808"/>
            <a:ext cx="6192688" cy="223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9855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/>
          <p:cNvCxnSpPr/>
          <p:nvPr userDrawn="1"/>
        </p:nvCxnSpPr>
        <p:spPr>
          <a:xfrm>
            <a:off x="0" y="576064"/>
            <a:ext cx="9144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Imagem 3" descr="Logotipo&#10;&#10;Descrição gerada automaticamente com confiança baixa">
            <a:extLst>
              <a:ext uri="{FF2B5EF4-FFF2-40B4-BE49-F238E27FC236}">
                <a16:creationId xmlns:a16="http://schemas.microsoft.com/office/drawing/2014/main" id="{C12AC0CF-3019-35F2-6BB4-9B4ED4EA2C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371" y="-387424"/>
            <a:ext cx="6262181" cy="1422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7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269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sisweb.tesouro.gov.br/apex/f?p=2501:9::::9:P9_ID_PUBLICACAO_ANEXO:2175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/>
          <p:cNvSpPr txBox="1"/>
          <p:nvPr/>
        </p:nvSpPr>
        <p:spPr>
          <a:xfrm>
            <a:off x="935598" y="1870036"/>
            <a:ext cx="7272808" cy="20005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de Apoio à Reestruturação e ao Ajuste Fiscal</a:t>
            </a:r>
          </a:p>
          <a:p>
            <a:pPr algn="ctr"/>
            <a:r>
              <a:rPr lang="pt-B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PAF</a:t>
            </a:r>
          </a:p>
        </p:txBody>
      </p:sp>
      <p:sp>
        <p:nvSpPr>
          <p:cNvPr id="5" name="CaixaDeTexto 1"/>
          <p:cNvSpPr txBox="1"/>
          <p:nvPr/>
        </p:nvSpPr>
        <p:spPr>
          <a:xfrm>
            <a:off x="683568" y="4509120"/>
            <a:ext cx="7776864" cy="20928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"/>
                <a:cs typeface="Arial"/>
              </a:rPr>
              <a:t>Realizado 2015 a 2023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3600" b="1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"/>
                <a:cs typeface="Arial"/>
              </a:rPr>
              <a:t>Metas 2023 e Projeções 2024 e 2025 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 dirty="0">
              <a:solidFill>
                <a:srgbClr val="000000"/>
              </a:solidFill>
              <a:uFillTx/>
              <a:latin typeface="Calibri" pitchFamily="34"/>
              <a:ea typeface="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2000" kern="0" dirty="0">
              <a:solidFill>
                <a:srgbClr val="000000"/>
              </a:solidFill>
              <a:latin typeface="Calibri" pitchFamily="34"/>
              <a:ea typeface=""/>
              <a:cs typeface="Arial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2000" kern="0" dirty="0">
                <a:solidFill>
                  <a:srgbClr val="000000"/>
                </a:solidFill>
                <a:latin typeface="Calibri" pitchFamily="34"/>
                <a:ea typeface=""/>
                <a:cs typeface="Arial"/>
              </a:rPr>
              <a:t>Abril </a:t>
            </a:r>
            <a:r>
              <a:rPr lang="pt-BR" sz="2000" b="0" i="0" u="none" strike="noStrike" kern="1200" cap="none" spc="0" baseline="0" dirty="0">
                <a:solidFill>
                  <a:srgbClr val="000000"/>
                </a:solidFill>
                <a:uFillTx/>
                <a:latin typeface="Calibri" pitchFamily="34"/>
                <a:ea typeface=""/>
                <a:cs typeface="Arial"/>
              </a:rPr>
              <a:t>/ 2024</a:t>
            </a:r>
          </a:p>
        </p:txBody>
      </p:sp>
    </p:spTree>
    <p:extLst>
      <p:ext uri="{BB962C8B-B14F-4D97-AF65-F5344CB8AC3E}">
        <p14:creationId xmlns:p14="http://schemas.microsoft.com/office/powerpoint/2010/main" val="737833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20656" y="692696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SUMÁRIO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220072" y="6552519"/>
            <a:ext cx="3917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>
                <a:solidFill>
                  <a:schemeClr val="bg1"/>
                </a:solidFill>
              </a:rPr>
              <a:t>Elaborado por CAF-G </a:t>
            </a:r>
            <a:r>
              <a:rPr lang="pt-BR" sz="1000" dirty="0"/>
              <a:t> </a:t>
            </a:r>
            <a:r>
              <a:rPr lang="pt-BR" sz="1000" dirty="0">
                <a:solidFill>
                  <a:schemeClr val="bg1"/>
                </a:solidFill>
              </a:rPr>
              <a:t>em 13-03-2019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940185" y="1916832"/>
            <a:ext cx="7283152" cy="374441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lvl="1" indent="-514350">
              <a:spcBef>
                <a:spcPts val="1000"/>
              </a:spcBef>
              <a:spcAft>
                <a:spcPts val="1200"/>
              </a:spcAft>
              <a:buAutoNum type="arabicPeriod"/>
            </a:pPr>
            <a:r>
              <a:rPr lang="pt-BR" b="1" dirty="0">
                <a:latin typeface="Calibri" pitchFamily="34"/>
              </a:rPr>
              <a:t>Introdução 					     3</a:t>
            </a:r>
          </a:p>
          <a:p>
            <a:pPr marL="514350" lvl="1" indent="-51435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pt-BR" b="1" dirty="0"/>
              <a:t>Principais mudanças do “novo PAF”             4</a:t>
            </a:r>
          </a:p>
          <a:p>
            <a:pPr marL="514350" lvl="1" indent="-51435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pt-BR" b="1" dirty="0"/>
              <a:t>Metas 2023 e Projeções 2024 e 2025           5</a:t>
            </a:r>
          </a:p>
          <a:p>
            <a:pPr marL="514350" lvl="1" indent="-514350"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pt-BR" b="1" dirty="0"/>
              <a:t>Teto de Gastos                                                   8</a:t>
            </a:r>
          </a:p>
          <a:p>
            <a:pPr marL="0" indent="0">
              <a:spcBef>
                <a:spcPts val="1000"/>
              </a:spcBef>
              <a:spcAft>
                <a:spcPts val="1200"/>
              </a:spcAft>
              <a:buNone/>
            </a:pPr>
            <a:endParaRPr lang="pt-BR" sz="2800" b="1" dirty="0">
              <a:latin typeface="Calibri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56228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20656" y="57510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1. Introdução </a:t>
            </a:r>
            <a:r>
              <a:rPr lang="pt-BR" dirty="0"/>
              <a:t>	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5220072" y="6552519"/>
            <a:ext cx="3917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>
                <a:solidFill>
                  <a:schemeClr val="bg1"/>
                </a:solidFill>
              </a:rPr>
              <a:t>Elaborado por CAF-G </a:t>
            </a:r>
            <a:r>
              <a:rPr lang="pt-BR" sz="1000" dirty="0"/>
              <a:t> </a:t>
            </a:r>
            <a:r>
              <a:rPr lang="pt-BR" sz="1000" dirty="0">
                <a:solidFill>
                  <a:schemeClr val="bg1"/>
                </a:solidFill>
              </a:rPr>
              <a:t>em 13-03-2019</a:t>
            </a:r>
          </a:p>
        </p:txBody>
      </p:sp>
      <p:sp>
        <p:nvSpPr>
          <p:cNvPr id="30" name="Espaço Reservado para Conteúdo 2"/>
          <p:cNvSpPr txBox="1">
            <a:spLocks/>
          </p:cNvSpPr>
          <p:nvPr/>
        </p:nvSpPr>
        <p:spPr>
          <a:xfrm>
            <a:off x="456886" y="1094354"/>
            <a:ext cx="8424937" cy="58680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BR" sz="1600" dirty="0"/>
              <a:t>As metas e resultados apresentados neste relatório representam a avaliação relativa ao cumprimento das revisões do Programa de Acompanhamento Fiscal (PAF) entre 2017 e 2023. 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8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491108" y="6453336"/>
            <a:ext cx="390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0CF5F51-A424-4318-8957-FCCA11B490FF}" type="slidenum">
              <a:rPr lang="pt-BR" sz="1200" smtClean="0"/>
              <a:pPr algn="r"/>
              <a:t>3</a:t>
            </a:fld>
            <a:endParaRPr lang="pt-BR" sz="1200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85153" y="1681161"/>
            <a:ext cx="8424937" cy="51175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1600" dirty="0"/>
              <a:t>As revisões do PAF a partir de 2017 passaram a  vigorar  de  acordo  com  a  Lei  Complementar nº 156/2016, que alterou as metas e compromissos do PAF e cuja implantação no Estado de São  Paulo  conta  com  autorização  legislativa  dada  pela  Lei  Estadual  nº  16.625/2017 (PL nº 920/17). Esta LC alterou as seis metas fiscais dos Programas e estabeleceu que os conceitos e definições neles utilizados deverão ser os mesmos da Lei de Responsabilidade Fiscal – LRF (Lei Complementar nº 101/2000). As mudanças foram regulamentadas pela Portaria STN n° 690/2017 e com alterações pela Portaria STN nº 738, de 23/10/2018.</a:t>
            </a:r>
          </a:p>
          <a:p>
            <a:pPr marL="0" indent="0" algn="just">
              <a:buNone/>
            </a:pPr>
            <a:endParaRPr lang="pt-BR" sz="500" dirty="0"/>
          </a:p>
          <a:p>
            <a:pPr marL="0" indent="0" algn="just">
              <a:buNone/>
            </a:pPr>
            <a:r>
              <a:rPr lang="pt-BR" sz="1600" dirty="0"/>
              <a:t>Em seu artigo 15, §1º a Lei Complementar estabelece que no Programa de Reestruturação e de Ajuste Fiscal, além dos objetivos específicos para cada unidade federativa, conterá metas ou compromissos quanto a:</a:t>
            </a:r>
          </a:p>
          <a:p>
            <a:pPr>
              <a:spcBef>
                <a:spcPts val="0"/>
              </a:spcBef>
            </a:pPr>
            <a:r>
              <a:rPr lang="pt-BR" sz="1400" dirty="0"/>
              <a:t>I - dívida consolidada;</a:t>
            </a:r>
          </a:p>
          <a:p>
            <a:pPr>
              <a:spcBef>
                <a:spcPts val="0"/>
              </a:spcBef>
            </a:pPr>
            <a:r>
              <a:rPr lang="pt-BR" sz="1400" dirty="0"/>
              <a:t>II - resultado primário;</a:t>
            </a:r>
          </a:p>
          <a:p>
            <a:pPr>
              <a:spcBef>
                <a:spcPts val="0"/>
              </a:spcBef>
            </a:pPr>
            <a:r>
              <a:rPr lang="pt-BR" sz="1400" dirty="0"/>
              <a:t>III - despesa com pessoal;</a:t>
            </a:r>
          </a:p>
          <a:p>
            <a:pPr>
              <a:spcBef>
                <a:spcPts val="0"/>
              </a:spcBef>
            </a:pPr>
            <a:r>
              <a:rPr lang="pt-BR" sz="1400" dirty="0"/>
              <a:t>IV - receitas de arrecadação própria;</a:t>
            </a:r>
          </a:p>
          <a:p>
            <a:pPr>
              <a:spcBef>
                <a:spcPts val="0"/>
              </a:spcBef>
            </a:pPr>
            <a:r>
              <a:rPr lang="pt-BR" sz="1400" dirty="0"/>
              <a:t>V - gestão pública; e</a:t>
            </a:r>
          </a:p>
          <a:p>
            <a:pPr>
              <a:spcBef>
                <a:spcPts val="0"/>
              </a:spcBef>
            </a:pPr>
            <a:r>
              <a:rPr lang="pt-BR" sz="1400" dirty="0"/>
              <a:t>VI - disponibilidade de caixa.</a:t>
            </a:r>
            <a:endParaRPr lang="pt-BR" sz="1600" dirty="0"/>
          </a:p>
          <a:p>
            <a:pPr marL="0" lvl="0" indent="0" algn="just">
              <a:buNone/>
            </a:pPr>
            <a:endParaRPr lang="pt-BR" sz="500" dirty="0"/>
          </a:p>
          <a:p>
            <a:pPr marL="0" lvl="0" indent="0" algn="just">
              <a:buNone/>
            </a:pPr>
            <a:r>
              <a:rPr lang="pt-BR" sz="1600" dirty="0"/>
              <a:t>O Estado de São Paulo cumpriu as metas mencionadas de 2017 a 2023*.</a:t>
            </a:r>
          </a:p>
          <a:p>
            <a:pPr marL="0" lvl="0" indent="0" algn="just">
              <a:buNone/>
            </a:pPr>
            <a:r>
              <a:rPr lang="pt-BR" sz="1400" dirty="0"/>
              <a:t>(*) Os resultados apontados do exercício de 2023 podem sofrer alterações com a apuração definitiva da STN.</a:t>
            </a:r>
          </a:p>
          <a:p>
            <a:pPr marL="0" lvl="0" indent="0" algn="just">
              <a:buNone/>
            </a:pPr>
            <a:endParaRPr lang="pt-BR" sz="500" dirty="0"/>
          </a:p>
          <a:p>
            <a:pPr marL="0" lvl="0" indent="0" algn="just">
              <a:buNone/>
            </a:pPr>
            <a:r>
              <a:rPr lang="pt-BR" sz="1000" dirty="0"/>
              <a:t>Programa de Reestruturação e de Ajuste Fiscal  - PAF - 19ª revisão (Período 2023 a 2025):</a:t>
            </a:r>
          </a:p>
          <a:p>
            <a:pPr marL="0" lvl="0" indent="0" algn="just">
              <a:buNone/>
            </a:pPr>
            <a:r>
              <a:rPr lang="pt-BR" sz="1000" dirty="0"/>
              <a:t> </a:t>
            </a:r>
            <a:r>
              <a:rPr lang="pt-BR" sz="1000" dirty="0">
                <a:hlinkClick r:id="rId2"/>
              </a:rPr>
              <a:t>https://sisweb.tesouro.gov.br/apex/f?p=2501:9::::9:P9_ID_PUBLICACAO_ANEXO:21759</a:t>
            </a:r>
            <a:endParaRPr lang="pt-BR" sz="10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6C53564-F0B6-E60C-0ECD-AF6792BDD0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4297" y="4149080"/>
            <a:ext cx="5439519" cy="153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931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20656" y="57510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2. Principais mudanças do “novo PAF”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5220072" y="6552519"/>
            <a:ext cx="39174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000" dirty="0">
                <a:solidFill>
                  <a:schemeClr val="bg1"/>
                </a:solidFill>
              </a:rPr>
              <a:t>Elaborado por CAF-G </a:t>
            </a:r>
            <a:r>
              <a:rPr lang="pt-BR" sz="1000" dirty="0"/>
              <a:t> </a:t>
            </a:r>
            <a:r>
              <a:rPr lang="pt-BR" sz="1000" dirty="0">
                <a:solidFill>
                  <a:schemeClr val="bg1"/>
                </a:solidFill>
              </a:rPr>
              <a:t>em 13-03-2019</a:t>
            </a:r>
          </a:p>
        </p:txBody>
      </p:sp>
      <p:sp>
        <p:nvSpPr>
          <p:cNvPr id="30" name="Espaço Reservado para Conteúdo 2"/>
          <p:cNvSpPr txBox="1">
            <a:spLocks/>
          </p:cNvSpPr>
          <p:nvPr/>
        </p:nvSpPr>
        <p:spPr>
          <a:xfrm>
            <a:off x="467543" y="1145113"/>
            <a:ext cx="7992889" cy="36520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1600" dirty="0"/>
              <a:t>A convergência com a LRF melhora a transparência do Programa como um todo, visto que permite a comparação do desempenho dos Estados no PAF com a avaliação feita pelos seus respectivos Tribunais de Contas Estaduais, além de tornar o PAF um instrumento para o cumprimento da LRF.</a:t>
            </a:r>
          </a:p>
          <a:p>
            <a:pPr marL="0" indent="0" algn="just">
              <a:buNone/>
            </a:pPr>
            <a:endParaRPr lang="pt-BR" sz="800" dirty="0"/>
          </a:p>
          <a:p>
            <a:pPr marL="0" indent="0" algn="just">
              <a:buNone/>
            </a:pPr>
            <a:r>
              <a:rPr lang="pt-BR" sz="1600" dirty="0"/>
              <a:t>A adesão ao Novo PAF, incentivada pelo Tesouro Nacional, foi massiva, e contou com 20 Estados, dentre os 23 signatários do programa em seu primeiro ano (2017) no novo formato.</a:t>
            </a:r>
          </a:p>
          <a:p>
            <a:pPr marL="0" indent="0" algn="just">
              <a:buNone/>
            </a:pPr>
            <a:endParaRPr lang="pt-BR" sz="800" dirty="0"/>
          </a:p>
          <a:p>
            <a:pPr marL="0" indent="0" algn="just">
              <a:buNone/>
            </a:pPr>
            <a:r>
              <a:rPr lang="pt-BR" sz="1600" dirty="0"/>
              <a:t>Outra novidade trazida pela Lei Complementar nº 156/2016 foi o estabelecimento do </a:t>
            </a:r>
            <a:r>
              <a:rPr lang="pt-BR" sz="1600" b="1" dirty="0"/>
              <a:t>Teto de Gastos</a:t>
            </a:r>
            <a:r>
              <a:rPr lang="pt-BR" sz="1600" dirty="0"/>
              <a:t> para os entes subnacionais que requeressem a ampliação do prazo de pagamento de dívidas autorizada por aquela lei. Esse limite é aplicável às despesas primárias correntes do Estado, restringindo seu crescimento anual à variação do IPCA nos dois exercícios subsequentes à assinatura do termo aditivo (2018 e 2019), e constituiu pré-requisito para a manutenção do alongamento das obrigações financeiras no âmbito do novo PAF.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8491108" y="6453336"/>
            <a:ext cx="390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0CF5F51-A424-4318-8957-FCCA11B490FF}" type="slidenum">
              <a:rPr lang="pt-BR" sz="1200" smtClean="0"/>
              <a:pPr algn="r"/>
              <a:t>4</a:t>
            </a:fld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824020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323528" y="56851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0000"/>
                </a:solidFill>
                <a:ea typeface=""/>
                <a:cs typeface=""/>
              </a:rPr>
              <a:t>3. Metas 2023 e Projeções 2024 e 2025 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5536" y="101043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dirty="0">
                <a:solidFill>
                  <a:srgbClr val="000000"/>
                </a:solidFill>
                <a:ea typeface=""/>
                <a:cs typeface=""/>
              </a:rPr>
              <a:t>Realizado do PAF de: 2015  a  2023</a:t>
            </a:r>
          </a:p>
        </p:txBody>
      </p:sp>
      <p:sp>
        <p:nvSpPr>
          <p:cNvPr id="10" name="CaixaDeTexto 2"/>
          <p:cNvSpPr txBox="1"/>
          <p:nvPr/>
        </p:nvSpPr>
        <p:spPr>
          <a:xfrm>
            <a:off x="539550" y="1397468"/>
            <a:ext cx="3870426" cy="33855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pt-BR" sz="1600" dirty="0"/>
              <a:t>I - Dívida Consolidada (DC/RCL)  %</a:t>
            </a:r>
          </a:p>
        </p:txBody>
      </p:sp>
      <p:sp>
        <p:nvSpPr>
          <p:cNvPr id="14" name="CaixaDeTexto 15"/>
          <p:cNvSpPr txBox="1"/>
          <p:nvPr/>
        </p:nvSpPr>
        <p:spPr>
          <a:xfrm>
            <a:off x="539550" y="4046876"/>
            <a:ext cx="2412269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0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Descrição das Metas</a:t>
            </a:r>
          </a:p>
        </p:txBody>
      </p:sp>
      <p:cxnSp>
        <p:nvCxnSpPr>
          <p:cNvPr id="15" name="Conector reto 16"/>
          <p:cNvCxnSpPr/>
          <p:nvPr/>
        </p:nvCxnSpPr>
        <p:spPr>
          <a:xfrm>
            <a:off x="4572000" y="1417640"/>
            <a:ext cx="0" cy="4873678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</a:ln>
        </p:spPr>
      </p:cxnSp>
      <p:sp>
        <p:nvSpPr>
          <p:cNvPr id="16" name="CaixaDeTexto 18"/>
          <p:cNvSpPr txBox="1"/>
          <p:nvPr/>
        </p:nvSpPr>
        <p:spPr>
          <a:xfrm>
            <a:off x="539550" y="4347103"/>
            <a:ext cx="3870426" cy="19389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A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 Dívida Consolidada equivale à dívida contratual do Estado com diferentes agentes financeiros incluindo a União e o estoque de precat</a:t>
            </a:r>
            <a:r>
              <a:rPr lang="pt-BR" sz="1200" dirty="0">
                <a:solidFill>
                  <a:srgbClr val="000000"/>
                </a:solidFill>
                <a:latin typeface="Calibri"/>
                <a:ea typeface=""/>
                <a:cs typeface=""/>
              </a:rPr>
              <a:t>órios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. Para definição dessa  Meta considera-se o valor dos contratos existentes e novos contratos de financiamento autorizados no período de avaliação somado ao estoque</a:t>
            </a:r>
            <a:r>
              <a:rPr lang="pt-BR" sz="1200" b="0" i="0" u="none" strike="noStrike" kern="1200" cap="none" spc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 de precatórios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.  A Meta definida equivale ao valor máximo da relação Dívida Consolidada/RCL. 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A Meta definida em 2023 = 158,57, as projeções para os dois anos subsequentes foram: 2024 = 160,57 e 2025 = 155,98.</a:t>
            </a:r>
            <a:endParaRPr lang="pt-BR" sz="12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17" name="Retângulo 59"/>
          <p:cNvSpPr/>
          <p:nvPr/>
        </p:nvSpPr>
        <p:spPr>
          <a:xfrm>
            <a:off x="4788027" y="1412775"/>
            <a:ext cx="2882840" cy="33855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6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II. Resultado Primário*  </a:t>
            </a:r>
            <a:r>
              <a:rPr lang="pt-BR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(R$ </a:t>
            </a:r>
            <a:r>
              <a:rPr lang="pt-BR" sz="1100" dirty="0">
                <a:solidFill>
                  <a:srgbClr val="000000"/>
                </a:solidFill>
                <a:latin typeface="Calibri"/>
                <a:ea typeface=""/>
                <a:cs typeface=""/>
              </a:rPr>
              <a:t>m</a:t>
            </a:r>
            <a:r>
              <a:rPr lang="pt-BR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ilhões)</a:t>
            </a:r>
          </a:p>
        </p:txBody>
      </p:sp>
      <p:sp>
        <p:nvSpPr>
          <p:cNvPr id="18" name="CaixaDeTexto 68"/>
          <p:cNvSpPr txBox="1"/>
          <p:nvPr/>
        </p:nvSpPr>
        <p:spPr>
          <a:xfrm>
            <a:off x="4734021" y="4347103"/>
            <a:ext cx="4014441" cy="212365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O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 Resultado Primário é a diferença entre as receitas e despesas primárias do Estado. A receita bruta descontada as receitas financeiras e de privatizações representam as Receitas Primárias. As Despesas Primárias são representadas pelas despesas de pessoal, outras despesas correntes, investimentos, inversões financeiras e sentenças judiciais, não considera as despesas de pagamentos de empréstimos</a:t>
            </a:r>
            <a:r>
              <a:rPr lang="pt-BR" sz="1200" b="0" i="0" u="none" strike="noStrike" kern="1200" cap="none" spc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 e financiamentos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. A Meta definida equivale ao valor mínimo para esse resultado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. A Meta definida em 2023 = 2,388 bilhões, as projeções para os dois anos subsequentes: 2024 = R$ 3,897 bilhões e 2025 = R$ 15,775 bilhões.</a:t>
            </a:r>
          </a:p>
        </p:txBody>
      </p:sp>
      <p:sp>
        <p:nvSpPr>
          <p:cNvPr id="24" name="CaixaDeTexto 22"/>
          <p:cNvSpPr txBox="1"/>
          <p:nvPr/>
        </p:nvSpPr>
        <p:spPr>
          <a:xfrm>
            <a:off x="4734022" y="4046876"/>
            <a:ext cx="2412269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0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Descrição das Metas</a:t>
            </a:r>
          </a:p>
        </p:txBody>
      </p:sp>
      <p:sp>
        <p:nvSpPr>
          <p:cNvPr id="27" name="CaixaDeTexto 26"/>
          <p:cNvSpPr txBox="1"/>
          <p:nvPr/>
        </p:nvSpPr>
        <p:spPr>
          <a:xfrm>
            <a:off x="8491108" y="6453336"/>
            <a:ext cx="390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0CF5F51-A424-4318-8957-FCCA11B490FF}" type="slidenum">
              <a:rPr lang="pt-BR" sz="1200" smtClean="0"/>
              <a:pPr algn="r"/>
              <a:t>5</a:t>
            </a:fld>
            <a:endParaRPr lang="pt-BR" sz="12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A67AF03-2654-EF4F-69F4-27F59FB56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790029"/>
            <a:ext cx="4521255" cy="218320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B6ADDC1-3959-74A0-C305-247CBC338F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6985" y="1736022"/>
            <a:ext cx="4511519" cy="231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900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aixaDeTexto 78"/>
          <p:cNvSpPr txBox="1"/>
          <p:nvPr/>
        </p:nvSpPr>
        <p:spPr>
          <a:xfrm>
            <a:off x="4734022" y="4347103"/>
            <a:ext cx="4014442" cy="17543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A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s Receitas de Arrecadação P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rópria</a:t>
            </a:r>
            <a:r>
              <a:rPr lang="pt-BR" sz="1200" b="0" i="0" u="none" strike="noStrike" kern="1200" cap="none" spc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 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equivalem ao somatório das receitas correntes, exceto: o IRRF (incidente sobre os valores pagos pelo Estado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), a Aplicação Financeira, as Transferências Correntes, a Contribuição do Servidor Plano Previdenciário e a Compensação entre Regimes Previdenciário. 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A Meta equivale ao valor mínimo para esse resultado. 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A Meta definida em 2023 = R$ 256,0 bilhões, as projeções para os dois anos subsequentes 2024 = R$ 269,5 bilhões e 2025 = R$ 287,9 bilhões.</a:t>
            </a:r>
          </a:p>
        </p:txBody>
      </p:sp>
      <p:sp>
        <p:nvSpPr>
          <p:cNvPr id="16" name="CaixaDeTexto 61"/>
          <p:cNvSpPr txBox="1"/>
          <p:nvPr/>
        </p:nvSpPr>
        <p:spPr>
          <a:xfrm>
            <a:off x="539550" y="1397468"/>
            <a:ext cx="3870426" cy="307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4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III. Despesas com Pessoal – DP/RCL 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(%) </a:t>
            </a:r>
          </a:p>
        </p:txBody>
      </p:sp>
      <p:cxnSp>
        <p:nvCxnSpPr>
          <p:cNvPr id="17" name="Conector reto 67"/>
          <p:cNvCxnSpPr/>
          <p:nvPr/>
        </p:nvCxnSpPr>
        <p:spPr>
          <a:xfrm>
            <a:off x="4572000" y="1417640"/>
            <a:ext cx="0" cy="4873678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</a:ln>
        </p:spPr>
      </p:cxnSp>
      <p:sp>
        <p:nvSpPr>
          <p:cNvPr id="18" name="CaixaDeTexto 68"/>
          <p:cNvSpPr txBox="1"/>
          <p:nvPr/>
        </p:nvSpPr>
        <p:spPr>
          <a:xfrm>
            <a:off x="539550" y="4347103"/>
            <a:ext cx="3870426" cy="15696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E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ste indicador mede a Despesa com Pessoal, ou seja,  os gastos com a Folha de Pessoal dos Ativos, dos Inativos e dos Pensionistas do Estado, como proporção da Receita Corrente Líquida. A Meta equivale ao limite prudencial para este indicador,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 de 57%,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 conforme a LRF (Lei de Responsabilidade</a:t>
            </a:r>
            <a:r>
              <a:rPr lang="pt-BR" sz="1200" b="0" i="0" u="none" strike="noStrike" kern="1200" cap="none" spc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 Fiscal). 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As projeções foram para 2023 = 55,00%, para os dois anos subsequentes foram 2024 = 57,00% e 2025 = 55,89%.</a:t>
            </a:r>
          </a:p>
        </p:txBody>
      </p:sp>
      <p:sp>
        <p:nvSpPr>
          <p:cNvPr id="22" name="CaixaDeTexto 95"/>
          <p:cNvSpPr txBox="1"/>
          <p:nvPr/>
        </p:nvSpPr>
        <p:spPr>
          <a:xfrm>
            <a:off x="539550" y="4046876"/>
            <a:ext cx="2412269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0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Descrição das Metas</a:t>
            </a:r>
          </a:p>
        </p:txBody>
      </p:sp>
      <p:sp>
        <p:nvSpPr>
          <p:cNvPr id="23" name="CaixaDeTexto 96"/>
          <p:cNvSpPr txBox="1"/>
          <p:nvPr/>
        </p:nvSpPr>
        <p:spPr>
          <a:xfrm>
            <a:off x="4734022" y="1340768"/>
            <a:ext cx="3740142" cy="4001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400" dirty="0"/>
              <a:t>IV - Receitas de Arrecadação Própria</a:t>
            </a:r>
            <a:r>
              <a:rPr lang="pt-BR" sz="2000" dirty="0">
                <a:solidFill>
                  <a:srgbClr val="000000"/>
                </a:solidFill>
                <a:ea typeface=""/>
                <a:cs typeface=""/>
              </a:rPr>
              <a:t> </a:t>
            </a:r>
            <a:r>
              <a:rPr lang="pt-BR" sz="1100" dirty="0">
                <a:solidFill>
                  <a:srgbClr val="000000"/>
                </a:solidFill>
                <a:ea typeface=""/>
                <a:cs typeface=""/>
              </a:rPr>
              <a:t>(R$ bilhões)</a:t>
            </a:r>
            <a:endParaRPr lang="pt-BR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26" name="CaixaDeTexto 29"/>
          <p:cNvSpPr txBox="1"/>
          <p:nvPr/>
        </p:nvSpPr>
        <p:spPr>
          <a:xfrm>
            <a:off x="4734022" y="4046876"/>
            <a:ext cx="2412269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0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Descrição das Metas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395536" y="101043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dirty="0">
                <a:solidFill>
                  <a:srgbClr val="000000"/>
                </a:solidFill>
                <a:ea typeface=""/>
                <a:cs typeface=""/>
              </a:rPr>
              <a:t>Realizado do PAF de: 2015  a  2023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323528" y="56851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0000"/>
                </a:solidFill>
                <a:ea typeface=""/>
                <a:cs typeface=""/>
              </a:rPr>
              <a:t>3. Metas 2023 e Projeções 2024 e 2025 </a:t>
            </a:r>
            <a:endParaRPr lang="pt-BR" dirty="0"/>
          </a:p>
        </p:txBody>
      </p:sp>
      <p:sp>
        <p:nvSpPr>
          <p:cNvPr id="38" name="CaixaDeTexto 37"/>
          <p:cNvSpPr txBox="1"/>
          <p:nvPr/>
        </p:nvSpPr>
        <p:spPr>
          <a:xfrm>
            <a:off x="8491108" y="6453336"/>
            <a:ext cx="390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0CF5F51-A424-4318-8957-FCCA11B490FF}" type="slidenum">
              <a:rPr lang="pt-BR" sz="1200" smtClean="0"/>
              <a:pPr algn="r"/>
              <a:t>6</a:t>
            </a:fld>
            <a:endParaRPr lang="pt-BR" sz="12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DF03FC6E-7CC6-5C72-C811-7C85E40E0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1812967"/>
            <a:ext cx="4495602" cy="2179902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73838ED5-C7F4-9692-6700-7F6A1F9F3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2903" y="1700889"/>
            <a:ext cx="4495600" cy="229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92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6"/>
          <p:cNvSpPr/>
          <p:nvPr/>
        </p:nvSpPr>
        <p:spPr>
          <a:xfrm>
            <a:off x="467545" y="4401686"/>
            <a:ext cx="3834432" cy="212365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1" dirty="0">
                <a:solidFill>
                  <a:srgbClr val="000000"/>
                </a:solidFill>
                <a:ea typeface=""/>
                <a:cs typeface=""/>
              </a:rPr>
              <a:t>A meta V - G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estão Pública estabelece compromissos que resultem em modernização, aumento da transparência e da capacidade de monitoramento de riscos fiscais, melhoria da qualidade do gasto e racionalização ou limitação de despesas e crescimentos de receitas. 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A Meta quantitativa refere-se a um dos indicadores 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da CAPAG-Capacidade de Pagamento dos Estados e do Distrito Federal, o “Índice de Poupança Corrente”, que equivale à média da </a:t>
            </a:r>
            <a:r>
              <a:rPr lang="pt-BR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proporção de despesas correntes sobre as receitas correntes, dos 3 últimos exerc</a:t>
            </a:r>
            <a:r>
              <a:rPr lang="pt-BR" sz="1200" dirty="0">
                <a:solidFill>
                  <a:srgbClr val="000000"/>
                </a:solidFill>
                <a:latin typeface="Calibri"/>
                <a:ea typeface=""/>
                <a:cs typeface=""/>
              </a:rPr>
              <a:t>ícios. 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A Meta equivale ao valor máximo para este indicador, de  94,99%.</a:t>
            </a:r>
            <a:endParaRPr lang="pt-BR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cxnSp>
        <p:nvCxnSpPr>
          <p:cNvPr id="15" name="Conector reto 61"/>
          <p:cNvCxnSpPr/>
          <p:nvPr/>
        </p:nvCxnSpPr>
        <p:spPr>
          <a:xfrm>
            <a:off x="4572000" y="1417640"/>
            <a:ext cx="0" cy="4873678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</a:ln>
        </p:spPr>
      </p:cxnSp>
      <p:sp>
        <p:nvSpPr>
          <p:cNvPr id="16" name="CaixaDeTexto 73"/>
          <p:cNvSpPr txBox="1"/>
          <p:nvPr/>
        </p:nvSpPr>
        <p:spPr>
          <a:xfrm>
            <a:off x="576995" y="4118884"/>
            <a:ext cx="2412269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0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Descrição das Metas</a:t>
            </a:r>
          </a:p>
        </p:txBody>
      </p:sp>
      <p:sp>
        <p:nvSpPr>
          <p:cNvPr id="17" name="Retângulo 84"/>
          <p:cNvSpPr/>
          <p:nvPr/>
        </p:nvSpPr>
        <p:spPr>
          <a:xfrm>
            <a:off x="575550" y="1397468"/>
            <a:ext cx="3996450" cy="55399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600" dirty="0"/>
              <a:t>V - Gestão Pública </a:t>
            </a:r>
            <a:r>
              <a:rPr lang="pt-BR" sz="1200" dirty="0"/>
              <a:t>(compromissos)</a:t>
            </a:r>
          </a:p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400" b="1" dirty="0">
                <a:solidFill>
                  <a:srgbClr val="000000"/>
                </a:solidFill>
                <a:ea typeface=""/>
                <a:cs typeface=""/>
              </a:rPr>
              <a:t>(CAPAG-Índice de Poupança Corrente %)</a:t>
            </a:r>
            <a:endParaRPr lang="pt-BR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18" name="CaixaDeTexto 87"/>
          <p:cNvSpPr txBox="1"/>
          <p:nvPr/>
        </p:nvSpPr>
        <p:spPr>
          <a:xfrm>
            <a:off x="4824026" y="1397468"/>
            <a:ext cx="4068449" cy="55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r>
              <a:rPr lang="pt-BR" sz="1600" dirty="0"/>
              <a:t>VI - Disponibilidade de Caixa Líquida</a:t>
            </a:r>
          </a:p>
          <a:p>
            <a:r>
              <a:rPr lang="pt-BR" sz="1400" dirty="0"/>
              <a:t>Recursos Não Vinculados - Poder Executivo </a:t>
            </a:r>
            <a:r>
              <a:rPr lang="pt-BR" sz="1200" dirty="0"/>
              <a:t>(R$ bilhões)</a:t>
            </a:r>
          </a:p>
        </p:txBody>
      </p:sp>
      <p:sp>
        <p:nvSpPr>
          <p:cNvPr id="19" name="Retângulo 94"/>
          <p:cNvSpPr/>
          <p:nvPr/>
        </p:nvSpPr>
        <p:spPr>
          <a:xfrm>
            <a:off x="4788027" y="4410978"/>
            <a:ext cx="3905347" cy="175432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b="1" dirty="0">
                <a:solidFill>
                  <a:srgbClr val="000000"/>
                </a:solidFill>
                <a:ea typeface=""/>
                <a:cs typeface=""/>
              </a:rPr>
              <a:t>A D</a:t>
            </a: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isponibilidade de Caixa Líquida dos Recursos Não Vinculados é resultante da Disponibilidade de Caixa Bruta  deduzido das Obrigações Financeiras, esperando alcançar um valor maior do que zero. A Meta equivale a obrigatoriedade da disponibilidade de caixa bruta de recursos não vinculados do Poder Executivo ser maior que o das obrigações financeiras, com a finalidade de demonstrar se o ente possui liquidez para arcar com seus compromissos financeiros.</a:t>
            </a:r>
          </a:p>
        </p:txBody>
      </p:sp>
      <p:sp>
        <p:nvSpPr>
          <p:cNvPr id="20" name="CaixaDeTexto 25"/>
          <p:cNvSpPr txBox="1"/>
          <p:nvPr/>
        </p:nvSpPr>
        <p:spPr>
          <a:xfrm>
            <a:off x="4752017" y="4118884"/>
            <a:ext cx="2412269" cy="246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000" b="0" i="1" u="none" strike="noStrike" kern="1200" cap="none" spc="0" baseline="0" dirty="0">
                <a:solidFill>
                  <a:srgbClr val="000000"/>
                </a:solidFill>
                <a:uFillTx/>
                <a:latin typeface="Calibri"/>
                <a:ea typeface=""/>
                <a:cs typeface=""/>
              </a:rPr>
              <a:t>Descrição das Metas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378953" y="971436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dirty="0">
                <a:solidFill>
                  <a:srgbClr val="000000"/>
                </a:solidFill>
                <a:ea typeface=""/>
                <a:cs typeface=""/>
              </a:rPr>
              <a:t>Realizado do PAF de: 2015  a  2023</a:t>
            </a:r>
          </a:p>
        </p:txBody>
      </p:sp>
      <p:sp>
        <p:nvSpPr>
          <p:cNvPr id="36" name="CaixaDeTexto 35"/>
          <p:cNvSpPr txBox="1"/>
          <p:nvPr/>
        </p:nvSpPr>
        <p:spPr>
          <a:xfrm>
            <a:off x="323528" y="56851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0000"/>
                </a:solidFill>
                <a:ea typeface=""/>
                <a:cs typeface=""/>
              </a:rPr>
              <a:t>3. Metas 2023 e Projeções 2024 e 2025 </a:t>
            </a:r>
            <a:endParaRPr lang="pt-BR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8491108" y="6453336"/>
            <a:ext cx="390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0CF5F51-A424-4318-8957-FCCA11B490FF}" type="slidenum">
              <a:rPr lang="pt-BR" sz="1200" smtClean="0"/>
              <a:pPr algn="r"/>
              <a:t>7</a:t>
            </a:fld>
            <a:endParaRPr lang="pt-BR" sz="12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DE3A617-3412-7E95-B4FA-43F4CCC0F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33" y="1969965"/>
            <a:ext cx="4499992" cy="217911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DCCFB6F-790D-6A16-2977-53E12FA66F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5919" y="1951465"/>
            <a:ext cx="4485548" cy="216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51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aixaDeTexto 35"/>
          <p:cNvSpPr txBox="1"/>
          <p:nvPr/>
        </p:nvSpPr>
        <p:spPr>
          <a:xfrm>
            <a:off x="323528" y="56851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solidFill>
                  <a:srgbClr val="000000"/>
                </a:solidFill>
                <a:ea typeface=""/>
                <a:cs typeface=""/>
              </a:rPr>
              <a:t>4. Teto de Gastos</a:t>
            </a:r>
            <a:endParaRPr lang="pt-BR" dirty="0"/>
          </a:p>
        </p:txBody>
      </p:sp>
      <p:sp>
        <p:nvSpPr>
          <p:cNvPr id="37" name="CaixaDeTexto 36"/>
          <p:cNvSpPr txBox="1"/>
          <p:nvPr/>
        </p:nvSpPr>
        <p:spPr>
          <a:xfrm>
            <a:off x="8491108" y="6453336"/>
            <a:ext cx="390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0CF5F51-A424-4318-8957-FCCA11B490FF}" type="slidenum">
              <a:rPr lang="pt-BR" sz="1200" smtClean="0"/>
              <a:pPr algn="r"/>
              <a:t>8</a:t>
            </a:fld>
            <a:endParaRPr lang="pt-BR" sz="1200" dirty="0"/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467543" y="1145113"/>
            <a:ext cx="7992889" cy="170782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1600" dirty="0"/>
              <a:t>Conforme o artigo 4º da Lei Complementar nº 156/2016 e artigo 1º do Decreto nº 9.056/2017 ficou estabelecida a limitação do crescimento anual das despesas primárias correntes, exceto quanto às transferências constitucionais a Municípios e ao Programa de Formação do Patrimônio do Servidor Público - Pasep, à variação da inflação, aferida anualmente pelo Índice Nacional de Preços ao Consumidor Amplo - IPCA ou por outro que venha a substituí-lo, foi aplicável nos dois exercícios subsequentes à assinatura do termo aditivo (2018 e 2019).</a:t>
            </a:r>
          </a:p>
          <a:p>
            <a:pPr marL="0" indent="0" algn="just">
              <a:buNone/>
            </a:pPr>
            <a:endParaRPr lang="pt-BR" sz="1600" dirty="0"/>
          </a:p>
          <a:p>
            <a:pPr marL="0" indent="0" algn="just">
              <a:buNone/>
            </a:pPr>
            <a:endParaRPr lang="pt-BR" sz="1600" dirty="0"/>
          </a:p>
        </p:txBody>
      </p:sp>
      <p:sp>
        <p:nvSpPr>
          <p:cNvPr id="6" name="Retângulo 84"/>
          <p:cNvSpPr/>
          <p:nvPr/>
        </p:nvSpPr>
        <p:spPr>
          <a:xfrm>
            <a:off x="1475656" y="3020615"/>
            <a:ext cx="1800201" cy="33855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600" b="1" dirty="0"/>
              <a:t>2018 - Realizado</a:t>
            </a:r>
            <a:endParaRPr lang="pt-BR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13" name="Retângulo 16"/>
          <p:cNvSpPr/>
          <p:nvPr/>
        </p:nvSpPr>
        <p:spPr>
          <a:xfrm>
            <a:off x="2880142" y="5888305"/>
            <a:ext cx="3834432" cy="27699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200" dirty="0">
                <a:solidFill>
                  <a:srgbClr val="000000"/>
                </a:solidFill>
                <a:ea typeface=""/>
                <a:cs typeface=""/>
              </a:rPr>
              <a:t>Teto de Gastos cumprido em 2018 e 2019.</a:t>
            </a:r>
            <a:endParaRPr lang="pt-BR" sz="18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sp>
        <p:nvSpPr>
          <p:cNvPr id="9" name="Retângulo 84"/>
          <p:cNvSpPr/>
          <p:nvPr/>
        </p:nvSpPr>
        <p:spPr>
          <a:xfrm>
            <a:off x="5508104" y="3020615"/>
            <a:ext cx="1800201" cy="33855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t-BR" sz="1600" b="1" dirty="0"/>
              <a:t>2019 - Realizado</a:t>
            </a:r>
            <a:endParaRPr lang="pt-BR" sz="14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"/>
              <a:cs typeface="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9A118C5A-D6E0-4773-B934-1A25BD7C1805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67544" y="3359169"/>
            <a:ext cx="3888486" cy="230207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B868736E-9020-4262-A134-0C5E75B99AC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470082" y="3352689"/>
            <a:ext cx="4354093" cy="238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944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909CB29B6F24549B633F12773FD39EE" ma:contentTypeVersion="44" ma:contentTypeDescription="Crie um novo documento." ma:contentTypeScope="" ma:versionID="f4cc16d52d8d9306dd2d9c5b3360c2f7">
  <xsd:schema xmlns:xsd="http://www.w3.org/2001/XMLSchema" xmlns:xs="http://www.w3.org/2001/XMLSchema" xmlns:p="http://schemas.microsoft.com/office/2006/metadata/properties" xmlns:ns1="http://schemas.microsoft.com/sharepoint/v3" xmlns:ns2="d296cc71-5d98-43cb-9022-62bdf2adc570" xmlns:ns3="cab9443d-e875-490f-becd-80caf65fbf12" xmlns:ns4="b2df8dff-e853-4b8e-b27b-cee136c95117" xmlns:ns5="39a54896-fcd5-46ac-88d0-402f810c0b89" targetNamespace="http://schemas.microsoft.com/office/2006/metadata/properties" ma:root="true" ma:fieldsID="65e88db81b17920326191ac73f06fe15" ns1:_="" ns2:_="" ns3:_="" ns4:_="" ns5:_="">
    <xsd:import namespace="http://schemas.microsoft.com/sharepoint/v3"/>
    <xsd:import namespace="d296cc71-5d98-43cb-9022-62bdf2adc570"/>
    <xsd:import namespace="cab9443d-e875-490f-becd-80caf65fbf12"/>
    <xsd:import namespace="b2df8dff-e853-4b8e-b27b-cee136c95117"/>
    <xsd:import namespace="39a54896-fcd5-46ac-88d0-402f810c0b89"/>
    <xsd:element name="properties">
      <xsd:complexType>
        <xsd:sequence>
          <xsd:element name="documentManagement">
            <xsd:complexType>
              <xsd:all>
                <xsd:element ref="ns2:Data"/>
                <xsd:element ref="ns3:Tipo_x0020_de_x0020_Download"/>
                <xsd:element ref="ns4:DocumentoAnual" minOccurs="0"/>
                <xsd:element ref="ns5:TipoDeConteudoAcesso"/>
                <xsd:element ref="ns1:PublishingStartDate" minOccurs="0"/>
                <xsd:element ref="ns1:PublishingExpirationDate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6" nillable="true" ma:displayName="Agendamento de Data de Início" ma:description="Data de Início de Agendamento é uma coluna de site criada pelo recurso de Publicação. Ela é usada para especificar a data e hora em que essa página aparecerá pela primeira vez aos visitantes do site." ma:internalName="PublishingStartDate">
      <xsd:simpleType>
        <xsd:restriction base="dms:Unknown"/>
      </xsd:simpleType>
    </xsd:element>
    <xsd:element name="PublishingExpirationDate" ma:index="7" nillable="true" ma:displayName="Agendamento de Data de Término" ma:description="Data Final de Agendamento é uma coluna de site criada pelo recurso de Publicação. Ela é usada para especificar a data e a hora em que essa página não será mais exibida aos visitantes do site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96cc71-5d98-43cb-9022-62bdf2adc570" elementFormDefault="qualified">
    <xsd:import namespace="http://schemas.microsoft.com/office/2006/documentManagement/types"/>
    <xsd:import namespace="http://schemas.microsoft.com/office/infopath/2007/PartnerControls"/>
    <xsd:element name="Data" ma:index="2" ma:displayName="Data de Referência" ma:description="Informe a data correspondente ao período do documento. Não utilize a data de publicação." ma:format="DateOnly" ma:internalName="Da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9443d-e875-490f-becd-80caf65fbf12" elementFormDefault="qualified">
    <xsd:import namespace="http://schemas.microsoft.com/office/2006/documentManagement/types"/>
    <xsd:import namespace="http://schemas.microsoft.com/office/infopath/2007/PartnerControls"/>
    <xsd:element name="Tipo_x0020_de_x0020_Download" ma:index="3" ma:displayName="Tipo de Download" ma:description="Selecione a categoria de download ou página relacionada ao documento." ma:indexed="true" ma:list="975de27f-7b5e-418a-a365-5db78b7f3513" ma:internalName="Tipo_x0020_de_x0020_Download" ma:showField="Title" ma:web="cab9443d-e875-490f-becd-80caf65fbf12">
      <xsd:simpleType>
        <xsd:restriction base="dms:Lookup"/>
      </xsd:simpleType>
    </xsd:element>
    <xsd:element name="TaxCatchAll" ma:index="9" nillable="true" ma:displayName="Coluna Global de Taxonomia" ma:hidden="true" ma:list="{4eb8de8d-8248-486d-8378-a43bb5bb6e60}" ma:internalName="TaxCatchAll" ma:readOnly="false" ma:showField="CatchAllData" ma:web="cab9443d-e875-490f-becd-80caf65fbf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df8dff-e853-4b8e-b27b-cee136c95117" elementFormDefault="qualified">
    <xsd:import namespace="http://schemas.microsoft.com/office/2006/documentManagement/types"/>
    <xsd:import namespace="http://schemas.microsoft.com/office/infopath/2007/PartnerControls"/>
    <xsd:element name="DocumentoAnual" ma:index="4" nillable="true" ma:displayName="Documento Anual" ma:default="0" ma:description="Identifica que o documento será apresentado no agrupamento anual, mesmo quando a página for configurada para outro período." ma:internalName="DocumentoAnual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a54896-fcd5-46ac-88d0-402f810c0b89" elementFormDefault="qualified">
    <xsd:import namespace="http://schemas.microsoft.com/office/2006/documentManagement/types"/>
    <xsd:import namespace="http://schemas.microsoft.com/office/infopath/2007/PartnerControls"/>
    <xsd:element name="TipoDeConteudoAcesso" ma:index="5" ma:displayName="Tipo de Conteúdo" ma:default="Downloads" ma:format="Dropdown" ma:internalName="TipoDeConteudoAcesso">
      <xsd:simpleType>
        <xsd:restriction base="dms:Choice">
          <xsd:enumeration value="Notícias"/>
          <xsd:enumeration value="Serviços"/>
          <xsd:enumeration value="Legislação"/>
          <xsd:enumeration value="Downloads"/>
          <xsd:enumeration value="Eventos"/>
          <xsd:enumeration value="Diário Oficial"/>
          <xsd:enumeration value="Agenda"/>
          <xsd:enumeration value="Educação Fiscal"/>
          <xsd:enumeration value="Vídeo"/>
          <xsd:enumeration value="Perguntas Frequent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Tipo de Conteúdo"/>
        <xsd:element ref="dc:title" maxOccurs="1" ma:index="1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ipo_x0020_de_x0020_Download xmlns="cab9443d-e875-490f-becd-80caf65fbf12">653</Tipo_x0020_de_x0020_Download>
    <Data xmlns="d296cc71-5d98-43cb-9022-62bdf2adc570">2024-04-15T03:00:00+00:00</Data>
    <DocumentoAnual xmlns="b2df8dff-e853-4b8e-b27b-cee136c95117">false</DocumentoAnual>
    <TipoDeConteudoAcesso xmlns="39a54896-fcd5-46ac-88d0-402f810c0b89">Downloads</TipoDeConteudoAcesso>
    <PublishingExpirationDate xmlns="http://schemas.microsoft.com/sharepoint/v3" xsi:nil="true"/>
    <PublishingStartDate xmlns="http://schemas.microsoft.com/sharepoint/v3" xsi:nil="true"/>
    <TaxCatchAll xmlns="cab9443d-e875-490f-becd-80caf65fbf12"/>
  </documentManagement>
</p:properties>
</file>

<file path=customXml/itemProps1.xml><?xml version="1.0" encoding="utf-8"?>
<ds:datastoreItem xmlns:ds="http://schemas.openxmlformats.org/officeDocument/2006/customXml" ds:itemID="{43E77F13-D1B2-4BEA-A3CC-643714A61A0A}"/>
</file>

<file path=customXml/itemProps2.xml><?xml version="1.0" encoding="utf-8"?>
<ds:datastoreItem xmlns:ds="http://schemas.openxmlformats.org/officeDocument/2006/customXml" ds:itemID="{1F21A580-DF55-453D-8350-7749A7C15D4B}"/>
</file>

<file path=customXml/itemProps3.xml><?xml version="1.0" encoding="utf-8"?>
<ds:datastoreItem xmlns:ds="http://schemas.openxmlformats.org/officeDocument/2006/customXml" ds:itemID="{726FC07C-A292-45D3-A925-B559216E4CE6}"/>
</file>

<file path=docProps/app.xml><?xml version="1.0" encoding="utf-8"?>
<Properties xmlns="http://schemas.openxmlformats.org/officeDocument/2006/extended-properties" xmlns:vt="http://schemas.openxmlformats.org/officeDocument/2006/docPropsVTypes">
  <TotalTime>1962</TotalTime>
  <Words>1327</Words>
  <Application>Microsoft Office PowerPoint</Application>
  <PresentationFormat>Apresentação na tela (4:3)</PresentationFormat>
  <Paragraphs>75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METAS.pptx</dc:title>
  <dc:creator>RUDNEI FERREIRA DE SOUZA</dc:creator>
  <cp:lastModifiedBy>Fernanda Dadario Dionisio</cp:lastModifiedBy>
  <cp:revision>196</cp:revision>
  <cp:lastPrinted>2019-04-25T21:17:25Z</cp:lastPrinted>
  <dcterms:created xsi:type="dcterms:W3CDTF">2014-07-01T15:16:56Z</dcterms:created>
  <dcterms:modified xsi:type="dcterms:W3CDTF">2024-04-10T20:40:17Z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0x010100F909CB29B6F24549B633F12773FD39EE</vt:lpwstr>
  </property>
</Properties>
</file>